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54" r:id="rId3"/>
    <p:sldId id="353" r:id="rId4"/>
    <p:sldId id="290" r:id="rId5"/>
    <p:sldId id="347" r:id="rId6"/>
    <p:sldId id="257" r:id="rId7"/>
    <p:sldId id="258" r:id="rId8"/>
    <p:sldId id="262" r:id="rId9"/>
    <p:sldId id="314" r:id="rId10"/>
    <p:sldId id="355" r:id="rId11"/>
    <p:sldId id="348" r:id="rId12"/>
    <p:sldId id="346" r:id="rId13"/>
    <p:sldId id="266" r:id="rId14"/>
    <p:sldId id="340" r:id="rId15"/>
    <p:sldId id="282" r:id="rId16"/>
    <p:sldId id="317" r:id="rId17"/>
    <p:sldId id="313" r:id="rId18"/>
    <p:sldId id="332" r:id="rId19"/>
    <p:sldId id="356" r:id="rId20"/>
    <p:sldId id="297" r:id="rId21"/>
    <p:sldId id="294" r:id="rId22"/>
    <p:sldId id="341" r:id="rId23"/>
    <p:sldId id="300" r:id="rId24"/>
    <p:sldId id="291" r:id="rId25"/>
    <p:sldId id="295" r:id="rId26"/>
    <p:sldId id="298" r:id="rId27"/>
    <p:sldId id="342" r:id="rId28"/>
    <p:sldId id="349" r:id="rId29"/>
    <p:sldId id="345" r:id="rId30"/>
    <p:sldId id="350" r:id="rId31"/>
    <p:sldId id="351" r:id="rId32"/>
    <p:sldId id="301" r:id="rId33"/>
    <p:sldId id="273" r:id="rId34"/>
    <p:sldId id="319" r:id="rId35"/>
    <p:sldId id="299" r:id="rId36"/>
    <p:sldId id="263" r:id="rId37"/>
    <p:sldId id="302" r:id="rId38"/>
    <p:sldId id="323" r:id="rId39"/>
    <p:sldId id="281" r:id="rId40"/>
    <p:sldId id="352" r:id="rId41"/>
    <p:sldId id="334" r:id="rId42"/>
    <p:sldId id="336" r:id="rId43"/>
    <p:sldId id="335" r:id="rId44"/>
    <p:sldId id="337" r:id="rId45"/>
    <p:sldId id="338" r:id="rId46"/>
    <p:sldId id="325" r:id="rId47"/>
    <p:sldId id="32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240" y="3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2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Muzzi" userId="5b0d43d38d80e569" providerId="LiveId" clId="{41A71E23-0CBC-4CEA-B072-B8171C82A9D1}"/>
    <pc:docChg chg="modSld">
      <pc:chgData name="Monica Muzzi" userId="5b0d43d38d80e569" providerId="LiveId" clId="{41A71E23-0CBC-4CEA-B072-B8171C82A9D1}" dt="2021-10-20T18:48:40.179" v="2" actId="14100"/>
      <pc:docMkLst>
        <pc:docMk/>
      </pc:docMkLst>
      <pc:sldChg chg="modSp mod">
        <pc:chgData name="Monica Muzzi" userId="5b0d43d38d80e569" providerId="LiveId" clId="{41A71E23-0CBC-4CEA-B072-B8171C82A9D1}" dt="2021-10-20T18:48:40.179" v="2" actId="14100"/>
        <pc:sldMkLst>
          <pc:docMk/>
          <pc:sldMk cId="2418582736" sldId="356"/>
        </pc:sldMkLst>
        <pc:picChg chg="mod">
          <ac:chgData name="Monica Muzzi" userId="5b0d43d38d80e569" providerId="LiveId" clId="{41A71E23-0CBC-4CEA-B072-B8171C82A9D1}" dt="2021-10-20T18:48:40.179" v="2" actId="14100"/>
          <ac:picMkLst>
            <pc:docMk/>
            <pc:sldMk cId="2418582736" sldId="356"/>
            <ac:picMk id="11" creationId="{C9AE70BF-81DD-41BF-8343-A461C41A2C48}"/>
          </ac:picMkLst>
        </pc:picChg>
      </pc:sldChg>
    </pc:docChg>
  </pc:docChgLst>
  <pc:docChgLst>
    <pc:chgData name="Monica Muzzi" userId="5b0d43d38d80e569" providerId="LiveId" clId="{13259277-263F-469A-96FA-3B5F064CBC60}"/>
    <pc:docChg chg="custSel addSld delSld modSld">
      <pc:chgData name="Monica Muzzi" userId="5b0d43d38d80e569" providerId="LiveId" clId="{13259277-263F-469A-96FA-3B5F064CBC60}" dt="2019-05-17T14:18:58.603" v="63" actId="27636"/>
      <pc:docMkLst>
        <pc:docMk/>
      </pc:docMkLst>
      <pc:sldChg chg="modSp">
        <pc:chgData name="Monica Muzzi" userId="5b0d43d38d80e569" providerId="LiveId" clId="{13259277-263F-469A-96FA-3B5F064CBC60}" dt="2019-05-17T14:17:53.141" v="46" actId="20577"/>
        <pc:sldMkLst>
          <pc:docMk/>
          <pc:sldMk cId="2481808983" sldId="263"/>
        </pc:sldMkLst>
        <pc:spChg chg="mod">
          <ac:chgData name="Monica Muzzi" userId="5b0d43d38d80e569" providerId="LiveId" clId="{13259277-263F-469A-96FA-3B5F064CBC60}" dt="2019-05-17T14:17:53.141" v="46" actId="20577"/>
          <ac:spMkLst>
            <pc:docMk/>
            <pc:sldMk cId="2481808983" sldId="263"/>
            <ac:spMk id="11270" creationId="{00000000-0000-0000-0000-000000000000}"/>
          </ac:spMkLst>
        </pc:spChg>
      </pc:sldChg>
      <pc:sldChg chg="del">
        <pc:chgData name="Monica Muzzi" userId="5b0d43d38d80e569" providerId="LiveId" clId="{13259277-263F-469A-96FA-3B5F064CBC60}" dt="2019-05-17T14:17:29.734" v="41" actId="2696"/>
        <pc:sldMkLst>
          <pc:docMk/>
          <pc:sldMk cId="1927478155" sldId="272"/>
        </pc:sldMkLst>
      </pc:sldChg>
      <pc:sldChg chg="modSp">
        <pc:chgData name="Monica Muzzi" userId="5b0d43d38d80e569" providerId="LiveId" clId="{13259277-263F-469A-96FA-3B5F064CBC60}" dt="2019-05-17T14:18:43.160" v="61" actId="20577"/>
        <pc:sldMkLst>
          <pc:docMk/>
          <pc:sldMk cId="966017635" sldId="281"/>
        </pc:sldMkLst>
        <pc:graphicFrameChg chg="modGraphic">
          <ac:chgData name="Monica Muzzi" userId="5b0d43d38d80e569" providerId="LiveId" clId="{13259277-263F-469A-96FA-3B5F064CBC60}" dt="2019-05-17T14:18:43.160" v="61" actId="20577"/>
          <ac:graphicFrameMkLst>
            <pc:docMk/>
            <pc:sldMk cId="966017635" sldId="281"/>
            <ac:graphicFrameMk id="5" creationId="{00000000-0000-0000-0000-000000000000}"/>
          </ac:graphicFrameMkLst>
        </pc:graphicFrameChg>
      </pc:sldChg>
      <pc:sldChg chg="del">
        <pc:chgData name="Monica Muzzi" userId="5b0d43d38d80e569" providerId="LiveId" clId="{13259277-263F-469A-96FA-3B5F064CBC60}" dt="2019-05-17T14:16:51.076" v="40" actId="2696"/>
        <pc:sldMkLst>
          <pc:docMk/>
          <pc:sldMk cId="169772734" sldId="289"/>
        </pc:sldMkLst>
      </pc:sldChg>
      <pc:sldChg chg="modSp">
        <pc:chgData name="Monica Muzzi" userId="5b0d43d38d80e569" providerId="LiveId" clId="{13259277-263F-469A-96FA-3B5F064CBC60}" dt="2019-05-17T14:13:34.814" v="2" actId="27636"/>
        <pc:sldMkLst>
          <pc:docMk/>
          <pc:sldMk cId="2905306783" sldId="290"/>
        </pc:sldMkLst>
        <pc:spChg chg="mod">
          <ac:chgData name="Monica Muzzi" userId="5b0d43d38d80e569" providerId="LiveId" clId="{13259277-263F-469A-96FA-3B5F064CBC60}" dt="2019-05-17T14:13:34.814" v="2" actId="27636"/>
          <ac:spMkLst>
            <pc:docMk/>
            <pc:sldMk cId="2905306783" sldId="290"/>
            <ac:spMk id="3" creationId="{00000000-0000-0000-0000-000000000000}"/>
          </ac:spMkLst>
        </pc:spChg>
      </pc:sldChg>
      <pc:sldChg chg="del">
        <pc:chgData name="Monica Muzzi" userId="5b0d43d38d80e569" providerId="LiveId" clId="{13259277-263F-469A-96FA-3B5F064CBC60}" dt="2019-05-17T14:18:07.223" v="49" actId="2696"/>
        <pc:sldMkLst>
          <pc:docMk/>
          <pc:sldMk cId="3535107984" sldId="321"/>
        </pc:sldMkLst>
      </pc:sldChg>
      <pc:sldChg chg="del">
        <pc:chgData name="Monica Muzzi" userId="5b0d43d38d80e569" providerId="LiveId" clId="{13259277-263F-469A-96FA-3B5F064CBC60}" dt="2019-05-17T14:18:09.536" v="50" actId="2696"/>
        <pc:sldMkLst>
          <pc:docMk/>
          <pc:sldMk cId="420274798" sldId="322"/>
        </pc:sldMkLst>
      </pc:sldChg>
      <pc:sldChg chg="del">
        <pc:chgData name="Monica Muzzi" userId="5b0d43d38d80e569" providerId="LiveId" clId="{13259277-263F-469A-96FA-3B5F064CBC60}" dt="2019-05-17T14:18:01.432" v="47" actId="2696"/>
        <pc:sldMkLst>
          <pc:docMk/>
          <pc:sldMk cId="98586585" sldId="339"/>
        </pc:sldMkLst>
      </pc:sldChg>
      <pc:sldChg chg="del">
        <pc:chgData name="Monica Muzzi" userId="5b0d43d38d80e569" providerId="LiveId" clId="{13259277-263F-469A-96FA-3B5F064CBC60}" dt="2019-05-17T14:18:04.367" v="48" actId="2696"/>
        <pc:sldMkLst>
          <pc:docMk/>
          <pc:sldMk cId="1923209007" sldId="343"/>
        </pc:sldMkLst>
      </pc:sldChg>
      <pc:sldChg chg="modSp">
        <pc:chgData name="Monica Muzzi" userId="5b0d43d38d80e569" providerId="LiveId" clId="{13259277-263F-469A-96FA-3B5F064CBC60}" dt="2019-05-17T14:18:58.603" v="63" actId="27636"/>
        <pc:sldMkLst>
          <pc:docMk/>
          <pc:sldMk cId="3561031035" sldId="352"/>
        </pc:sldMkLst>
        <pc:spChg chg="mod">
          <ac:chgData name="Monica Muzzi" userId="5b0d43d38d80e569" providerId="LiveId" clId="{13259277-263F-469A-96FA-3B5F064CBC60}" dt="2019-05-17T14:18:58.603" v="63" actId="27636"/>
          <ac:spMkLst>
            <pc:docMk/>
            <pc:sldMk cId="3561031035" sldId="352"/>
            <ac:spMk id="3" creationId="{00000000-0000-0000-0000-000000000000}"/>
          </ac:spMkLst>
        </pc:spChg>
      </pc:sldChg>
      <pc:sldChg chg="modSp add setBg">
        <pc:chgData name="Monica Muzzi" userId="5b0d43d38d80e569" providerId="LiveId" clId="{13259277-263F-469A-96FA-3B5F064CBC60}" dt="2019-05-17T14:16:47.589" v="39"/>
        <pc:sldMkLst>
          <pc:docMk/>
          <pc:sldMk cId="0" sldId="355"/>
        </pc:sldMkLst>
        <pc:picChg chg="mod">
          <ac:chgData name="Monica Muzzi" userId="5b0d43d38d80e569" providerId="LiveId" clId="{13259277-263F-469A-96FA-3B5F064CBC60}" dt="2019-05-17T14:16:39.708" v="5" actId="14100"/>
          <ac:picMkLst>
            <pc:docMk/>
            <pc:sldMk cId="0" sldId="355"/>
            <ac:picMk id="11266" creationId="{5DBAABDE-086C-490C-90AD-46751A5526EF}"/>
          </ac:picMkLst>
        </pc:picChg>
      </pc:sldChg>
      <pc:sldChg chg="del">
        <pc:chgData name="Monica Muzzi" userId="5b0d43d38d80e569" providerId="LiveId" clId="{13259277-263F-469A-96FA-3B5F064CBC60}" dt="2019-05-17T14:13:20.146" v="0" actId="2696"/>
        <pc:sldMkLst>
          <pc:docMk/>
          <pc:sldMk cId="1589358159" sldId="355"/>
        </pc:sldMkLst>
      </pc:sldChg>
      <pc:sldMasterChg chg="delSldLayout">
        <pc:chgData name="Monica Muzzi" userId="5b0d43d38d80e569" providerId="LiveId" clId="{13259277-263F-469A-96FA-3B5F064CBC60}" dt="2019-05-17T14:17:29.736" v="42" actId="2696"/>
        <pc:sldMasterMkLst>
          <pc:docMk/>
          <pc:sldMasterMk cId="1741498320" sldId="2147483648"/>
        </pc:sldMasterMkLst>
        <pc:sldLayoutChg chg="del">
          <pc:chgData name="Monica Muzzi" userId="5b0d43d38d80e569" providerId="LiveId" clId="{13259277-263F-469A-96FA-3B5F064CBC60}" dt="2019-05-17T14:17:29.736" v="42" actId="2696"/>
          <pc:sldLayoutMkLst>
            <pc:docMk/>
            <pc:sldMasterMk cId="1741498320" sldId="2147483648"/>
            <pc:sldLayoutMk cId="4022977378" sldId="2147483661"/>
          </pc:sldLayoutMkLst>
        </pc:sldLayoutChg>
      </pc:sldMasterChg>
    </pc:docChg>
  </pc:docChgLst>
  <pc:docChgLst>
    <pc:chgData name="Monica Muzzi" userId="5b0d43d38d80e569" providerId="LiveId" clId="{AEF30DA5-4961-4855-A3A1-1E7B5B26F4D3}"/>
    <pc:docChg chg="undo custSel addSld modSld">
      <pc:chgData name="Monica Muzzi" userId="5b0d43d38d80e569" providerId="LiveId" clId="{AEF30DA5-4961-4855-A3A1-1E7B5B26F4D3}" dt="2020-11-02T18:34:43.439" v="29" actId="1076"/>
      <pc:docMkLst>
        <pc:docMk/>
      </pc:docMkLst>
      <pc:sldChg chg="modSp mod">
        <pc:chgData name="Monica Muzzi" userId="5b0d43d38d80e569" providerId="LiveId" clId="{AEF30DA5-4961-4855-A3A1-1E7B5B26F4D3}" dt="2020-11-02T17:54:53.147" v="3" actId="1076"/>
        <pc:sldMkLst>
          <pc:docMk/>
          <pc:sldMk cId="3128041573" sldId="332"/>
        </pc:sldMkLst>
        <pc:picChg chg="mod">
          <ac:chgData name="Monica Muzzi" userId="5b0d43d38d80e569" providerId="LiveId" clId="{AEF30DA5-4961-4855-A3A1-1E7B5B26F4D3}" dt="2020-11-02T17:54:53.147" v="3" actId="1076"/>
          <ac:picMkLst>
            <pc:docMk/>
            <pc:sldMk cId="3128041573" sldId="332"/>
            <ac:picMk id="22" creationId="{00000000-0000-0000-0000-000000000000}"/>
          </ac:picMkLst>
        </pc:picChg>
        <pc:picChg chg="mod">
          <ac:chgData name="Monica Muzzi" userId="5b0d43d38d80e569" providerId="LiveId" clId="{AEF30DA5-4961-4855-A3A1-1E7B5B26F4D3}" dt="2020-11-02T17:54:46.304" v="2" actId="1076"/>
          <ac:picMkLst>
            <pc:docMk/>
            <pc:sldMk cId="3128041573" sldId="332"/>
            <ac:picMk id="29" creationId="{00000000-0000-0000-0000-000000000000}"/>
          </ac:picMkLst>
        </pc:picChg>
      </pc:sldChg>
      <pc:sldChg chg="modSp mod">
        <pc:chgData name="Monica Muzzi" userId="5b0d43d38d80e569" providerId="LiveId" clId="{AEF30DA5-4961-4855-A3A1-1E7B5B26F4D3}" dt="2020-11-02T18:34:43.439" v="29" actId="1076"/>
        <pc:sldMkLst>
          <pc:docMk/>
          <pc:sldMk cId="2193417166" sldId="345"/>
        </pc:sldMkLst>
        <pc:spChg chg="mod">
          <ac:chgData name="Monica Muzzi" userId="5b0d43d38d80e569" providerId="LiveId" clId="{AEF30DA5-4961-4855-A3A1-1E7B5B26F4D3}" dt="2020-11-02T18:34:43.439" v="29" actId="1076"/>
          <ac:spMkLst>
            <pc:docMk/>
            <pc:sldMk cId="2193417166" sldId="345"/>
            <ac:spMk id="7" creationId="{00000000-0000-0000-0000-000000000000}"/>
          </ac:spMkLst>
        </pc:spChg>
      </pc:sldChg>
      <pc:sldChg chg="addSp delSp modSp new mod modClrScheme chgLayout">
        <pc:chgData name="Monica Muzzi" userId="5b0d43d38d80e569" providerId="LiveId" clId="{AEF30DA5-4961-4855-A3A1-1E7B5B26F4D3}" dt="2020-11-02T18:33:27.305" v="28" actId="732"/>
        <pc:sldMkLst>
          <pc:docMk/>
          <pc:sldMk cId="2418582736" sldId="356"/>
        </pc:sldMkLst>
        <pc:spChg chg="del">
          <ac:chgData name="Monica Muzzi" userId="5b0d43d38d80e569" providerId="LiveId" clId="{AEF30DA5-4961-4855-A3A1-1E7B5B26F4D3}" dt="2020-11-02T17:55:15.469" v="5" actId="700"/>
          <ac:spMkLst>
            <pc:docMk/>
            <pc:sldMk cId="2418582736" sldId="356"/>
            <ac:spMk id="2" creationId="{066CB56D-B3F2-421D-ABA3-1AC2CA98B0D5}"/>
          </ac:spMkLst>
        </pc:spChg>
        <pc:spChg chg="del">
          <ac:chgData name="Monica Muzzi" userId="5b0d43d38d80e569" providerId="LiveId" clId="{AEF30DA5-4961-4855-A3A1-1E7B5B26F4D3}" dt="2020-11-02T17:55:15.469" v="5" actId="700"/>
          <ac:spMkLst>
            <pc:docMk/>
            <pc:sldMk cId="2418582736" sldId="356"/>
            <ac:spMk id="3" creationId="{286160B1-E67C-4CC9-AAB6-55B9FC589AF8}"/>
          </ac:spMkLst>
        </pc:spChg>
        <pc:picChg chg="add del mod modCrop">
          <ac:chgData name="Monica Muzzi" userId="5b0d43d38d80e569" providerId="LiveId" clId="{AEF30DA5-4961-4855-A3A1-1E7B5B26F4D3}" dt="2020-11-02T18:11:13.022" v="11" actId="478"/>
          <ac:picMkLst>
            <pc:docMk/>
            <pc:sldMk cId="2418582736" sldId="356"/>
            <ac:picMk id="5" creationId="{C5C3E85E-EB39-4A2A-8E0F-81A6B1C7DE67}"/>
          </ac:picMkLst>
        </pc:picChg>
        <pc:picChg chg="add del mod modCrop">
          <ac:chgData name="Monica Muzzi" userId="5b0d43d38d80e569" providerId="LiveId" clId="{AEF30DA5-4961-4855-A3A1-1E7B5B26F4D3}" dt="2020-11-02T18:28:20.800" v="17" actId="478"/>
          <ac:picMkLst>
            <pc:docMk/>
            <pc:sldMk cId="2418582736" sldId="356"/>
            <ac:picMk id="7" creationId="{8A97DBFD-1BEA-4056-AA2E-CD4A46DE5793}"/>
          </ac:picMkLst>
        </pc:picChg>
        <pc:picChg chg="add del mod modCrop">
          <ac:chgData name="Monica Muzzi" userId="5b0d43d38d80e569" providerId="LiveId" clId="{AEF30DA5-4961-4855-A3A1-1E7B5B26F4D3}" dt="2020-11-02T18:30:26.743" v="22" actId="478"/>
          <ac:picMkLst>
            <pc:docMk/>
            <pc:sldMk cId="2418582736" sldId="356"/>
            <ac:picMk id="9" creationId="{EE3F717F-1239-4295-B1F5-282573491B7B}"/>
          </ac:picMkLst>
        </pc:picChg>
        <pc:picChg chg="add mod modCrop">
          <ac:chgData name="Monica Muzzi" userId="5b0d43d38d80e569" providerId="LiveId" clId="{AEF30DA5-4961-4855-A3A1-1E7B5B26F4D3}" dt="2020-11-02T18:33:27.305" v="28" actId="732"/>
          <ac:picMkLst>
            <pc:docMk/>
            <pc:sldMk cId="2418582736" sldId="356"/>
            <ac:picMk id="11" creationId="{C9AE70BF-81DD-41BF-8343-A461C41A2C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7570CB-5F48-422F-8C43-A5F4B2126B4B}"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6D19C6-95D0-4C9C-B2DD-313C891D1EC3}" type="slidenum">
              <a:rPr lang="en-US" smtClean="0"/>
              <a:t>‹#›</a:t>
            </a:fld>
            <a:endParaRPr lang="en-US"/>
          </a:p>
        </p:txBody>
      </p:sp>
    </p:spTree>
    <p:extLst>
      <p:ext uri="{BB962C8B-B14F-4D97-AF65-F5344CB8AC3E}">
        <p14:creationId xmlns:p14="http://schemas.microsoft.com/office/powerpoint/2010/main" val="3080986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CD781F-1406-4D88-9BFA-056891B253BA}" type="slidenum">
              <a:rPr lang="en-US" altLang="en-US"/>
              <a:pPr eaLnBrk="1" hangingPunct="1"/>
              <a:t>6</a:t>
            </a:fld>
            <a:endParaRPr lang="en-US" alt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14756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A1DAB9-5376-4A08-8AC6-4DDE7F357489}" type="slidenum">
              <a:rPr lang="en-US" altLang="en-US"/>
              <a:pPr eaLnBrk="1" hangingPunct="1"/>
              <a:t>36</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a:latin typeface="Arial" pitchFamily="34" charset="0"/>
              </a:rPr>
              <a:t>Ovulation occurs 18 hours after gonadotropin peak</a:t>
            </a:r>
          </a:p>
        </p:txBody>
      </p:sp>
    </p:spTree>
    <p:extLst>
      <p:ext uri="{BB962C8B-B14F-4D97-AF65-F5344CB8AC3E}">
        <p14:creationId xmlns:p14="http://schemas.microsoft.com/office/powerpoint/2010/main" val="300665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B5DE69-62BC-4EF3-AA68-40981BB188FF}" type="slidenum">
              <a:rPr lang="en-US" altLang="en-US"/>
              <a:pPr eaLnBrk="1" hangingPunct="1"/>
              <a:t>7</a:t>
            </a:fld>
            <a:endParaRPr lang="en-US" alt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53625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FB2714-28C2-489D-B925-BD98CBA53CB5}" type="slidenum">
              <a:rPr lang="en-US" altLang="en-US"/>
              <a:pPr eaLnBrk="1" hangingPunct="1"/>
              <a:t>8</a:t>
            </a:fld>
            <a:endParaRPr lang="en-US" alt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22573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FD808277-05E1-4AB9-AAD2-8FDB34B0D058}" type="slidenum">
              <a:rPr lang="en-US" altLang="en-US"/>
              <a:pPr/>
              <a:t>15</a:t>
            </a:fld>
            <a:endParaRPr lang="en-US" altLang="en-US" dirty="0"/>
          </a:p>
        </p:txBody>
      </p:sp>
      <p:sp>
        <p:nvSpPr>
          <p:cNvPr id="79874" name="Rectangle 2"/>
          <p:cNvSpPr>
            <a:spLocks noChangeArrowheads="1"/>
          </p:cNvSpPr>
          <p:nvPr/>
        </p:nvSpPr>
        <p:spPr bwMode="auto">
          <a:xfrm>
            <a:off x="3885903" y="8685893"/>
            <a:ext cx="2972097" cy="4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57" tIns="0" rIns="18057" bIns="0" anchor="b"/>
          <a:lstStyle>
            <a:lvl1pPr algn="l" defTabSz="915988">
              <a:defRPr>
                <a:solidFill>
                  <a:schemeClr val="tx1"/>
                </a:solidFill>
                <a:latin typeface="Arial" pitchFamily="34" charset="0"/>
              </a:defRPr>
            </a:lvl1pPr>
            <a:lvl2pPr marL="458788" algn="l" defTabSz="915988">
              <a:defRPr>
                <a:solidFill>
                  <a:schemeClr val="tx1"/>
                </a:solidFill>
                <a:latin typeface="Arial" pitchFamily="34" charset="0"/>
              </a:defRPr>
            </a:lvl2pPr>
            <a:lvl3pPr marL="915988" algn="l" defTabSz="915988">
              <a:defRPr>
                <a:solidFill>
                  <a:schemeClr val="tx1"/>
                </a:solidFill>
                <a:latin typeface="Arial" pitchFamily="34" charset="0"/>
              </a:defRPr>
            </a:lvl3pPr>
            <a:lvl4pPr marL="1374775" algn="l" defTabSz="915988">
              <a:defRPr>
                <a:solidFill>
                  <a:schemeClr val="tx1"/>
                </a:solidFill>
                <a:latin typeface="Arial" pitchFamily="34" charset="0"/>
              </a:defRPr>
            </a:lvl4pPr>
            <a:lvl5pPr marL="1831975" algn="l" defTabSz="915988">
              <a:defRPr>
                <a:solidFill>
                  <a:schemeClr val="tx1"/>
                </a:solidFill>
                <a:latin typeface="Arial" pitchFamily="34" charset="0"/>
              </a:defRPr>
            </a:lvl5pPr>
            <a:lvl6pPr marL="2289175" defTabSz="915988" eaLnBrk="0" fontAlgn="base" hangingPunct="0">
              <a:spcBef>
                <a:spcPct val="0"/>
              </a:spcBef>
              <a:spcAft>
                <a:spcPct val="0"/>
              </a:spcAft>
              <a:defRPr>
                <a:solidFill>
                  <a:schemeClr val="tx1"/>
                </a:solidFill>
                <a:latin typeface="Arial" pitchFamily="34" charset="0"/>
              </a:defRPr>
            </a:lvl6pPr>
            <a:lvl7pPr marL="2746375" defTabSz="915988" eaLnBrk="0" fontAlgn="base" hangingPunct="0">
              <a:spcBef>
                <a:spcPct val="0"/>
              </a:spcBef>
              <a:spcAft>
                <a:spcPct val="0"/>
              </a:spcAft>
              <a:defRPr>
                <a:solidFill>
                  <a:schemeClr val="tx1"/>
                </a:solidFill>
                <a:latin typeface="Arial" pitchFamily="34" charset="0"/>
              </a:defRPr>
            </a:lvl7pPr>
            <a:lvl8pPr marL="3203575" defTabSz="915988" eaLnBrk="0" fontAlgn="base" hangingPunct="0">
              <a:spcBef>
                <a:spcPct val="0"/>
              </a:spcBef>
              <a:spcAft>
                <a:spcPct val="0"/>
              </a:spcAft>
              <a:defRPr>
                <a:solidFill>
                  <a:schemeClr val="tx1"/>
                </a:solidFill>
                <a:latin typeface="Arial" pitchFamily="34" charset="0"/>
              </a:defRPr>
            </a:lvl8pPr>
            <a:lvl9pPr marL="3660775" defTabSz="915988" eaLnBrk="0" fontAlgn="base" hangingPunct="0">
              <a:spcBef>
                <a:spcPct val="0"/>
              </a:spcBef>
              <a:spcAft>
                <a:spcPct val="0"/>
              </a:spcAft>
              <a:defRPr>
                <a:solidFill>
                  <a:schemeClr val="tx1"/>
                </a:solidFill>
                <a:latin typeface="Arial" pitchFamily="34" charset="0"/>
              </a:defRPr>
            </a:lvl9pPr>
          </a:lstStyle>
          <a:p>
            <a:pPr algn="r"/>
            <a:r>
              <a:rPr lang="en-US" altLang="en-US" sz="900" i="1" dirty="0">
                <a:latin typeface="Times New Roman" pitchFamily="18" charset="0"/>
              </a:rPr>
              <a:t>11</a:t>
            </a:r>
          </a:p>
        </p:txBody>
      </p:sp>
      <p:sp>
        <p:nvSpPr>
          <p:cNvPr id="79875" name="Rectangle 3"/>
          <p:cNvSpPr>
            <a:spLocks noChangeArrowheads="1"/>
          </p:cNvSpPr>
          <p:nvPr/>
        </p:nvSpPr>
        <p:spPr bwMode="auto">
          <a:xfrm>
            <a:off x="-1489" y="8685893"/>
            <a:ext cx="2969122" cy="4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57" tIns="0" rIns="18057" bIns="0" anchor="b"/>
          <a:lstStyle>
            <a:lvl1pPr algn="l" defTabSz="915988">
              <a:defRPr>
                <a:solidFill>
                  <a:schemeClr val="tx1"/>
                </a:solidFill>
                <a:latin typeface="Arial" pitchFamily="34" charset="0"/>
              </a:defRPr>
            </a:lvl1pPr>
            <a:lvl2pPr marL="458788" algn="l" defTabSz="915988">
              <a:defRPr>
                <a:solidFill>
                  <a:schemeClr val="tx1"/>
                </a:solidFill>
                <a:latin typeface="Arial" pitchFamily="34" charset="0"/>
              </a:defRPr>
            </a:lvl2pPr>
            <a:lvl3pPr marL="915988" algn="l" defTabSz="915988">
              <a:defRPr>
                <a:solidFill>
                  <a:schemeClr val="tx1"/>
                </a:solidFill>
                <a:latin typeface="Arial" pitchFamily="34" charset="0"/>
              </a:defRPr>
            </a:lvl3pPr>
            <a:lvl4pPr marL="1374775" algn="l" defTabSz="915988">
              <a:defRPr>
                <a:solidFill>
                  <a:schemeClr val="tx1"/>
                </a:solidFill>
                <a:latin typeface="Arial" pitchFamily="34" charset="0"/>
              </a:defRPr>
            </a:lvl4pPr>
            <a:lvl5pPr marL="1831975" algn="l" defTabSz="915988">
              <a:defRPr>
                <a:solidFill>
                  <a:schemeClr val="tx1"/>
                </a:solidFill>
                <a:latin typeface="Arial" pitchFamily="34" charset="0"/>
              </a:defRPr>
            </a:lvl5pPr>
            <a:lvl6pPr marL="2289175" defTabSz="915988" eaLnBrk="0" fontAlgn="base" hangingPunct="0">
              <a:spcBef>
                <a:spcPct val="0"/>
              </a:spcBef>
              <a:spcAft>
                <a:spcPct val="0"/>
              </a:spcAft>
              <a:defRPr>
                <a:solidFill>
                  <a:schemeClr val="tx1"/>
                </a:solidFill>
                <a:latin typeface="Arial" pitchFamily="34" charset="0"/>
              </a:defRPr>
            </a:lvl6pPr>
            <a:lvl7pPr marL="2746375" defTabSz="915988" eaLnBrk="0" fontAlgn="base" hangingPunct="0">
              <a:spcBef>
                <a:spcPct val="0"/>
              </a:spcBef>
              <a:spcAft>
                <a:spcPct val="0"/>
              </a:spcAft>
              <a:defRPr>
                <a:solidFill>
                  <a:schemeClr val="tx1"/>
                </a:solidFill>
                <a:latin typeface="Arial" pitchFamily="34" charset="0"/>
              </a:defRPr>
            </a:lvl7pPr>
            <a:lvl8pPr marL="3203575" defTabSz="915988" eaLnBrk="0" fontAlgn="base" hangingPunct="0">
              <a:spcBef>
                <a:spcPct val="0"/>
              </a:spcBef>
              <a:spcAft>
                <a:spcPct val="0"/>
              </a:spcAft>
              <a:defRPr>
                <a:solidFill>
                  <a:schemeClr val="tx1"/>
                </a:solidFill>
                <a:latin typeface="Arial" pitchFamily="34" charset="0"/>
              </a:defRPr>
            </a:lvl8pPr>
            <a:lvl9pPr marL="3660775" defTabSz="915988" eaLnBrk="0" fontAlgn="base" hangingPunct="0">
              <a:spcBef>
                <a:spcPct val="0"/>
              </a:spcBef>
              <a:spcAft>
                <a:spcPct val="0"/>
              </a:spcAft>
              <a:defRPr>
                <a:solidFill>
                  <a:schemeClr val="tx1"/>
                </a:solidFill>
                <a:latin typeface="Arial" pitchFamily="34" charset="0"/>
              </a:defRPr>
            </a:lvl9pPr>
          </a:lstStyle>
          <a:p>
            <a:r>
              <a:rPr lang="en-US" altLang="en-US" sz="900" i="1" dirty="0">
                <a:latin typeface="Times New Roman" pitchFamily="18" charset="0"/>
              </a:rPr>
              <a:t>Opportunities in COS</a:t>
            </a:r>
          </a:p>
        </p:txBody>
      </p:sp>
      <p:sp>
        <p:nvSpPr>
          <p:cNvPr id="79876" name="Rectangle 4"/>
          <p:cNvSpPr>
            <a:spLocks noGrp="1" noRot="1" noChangeAspect="1" noChangeArrowheads="1" noTextEdit="1"/>
          </p:cNvSpPr>
          <p:nvPr>
            <p:ph type="sldImg"/>
          </p:nvPr>
        </p:nvSpPr>
        <p:spPr>
          <a:xfrm>
            <a:off x="1150938" y="690563"/>
            <a:ext cx="4557712" cy="3419475"/>
          </a:xfrm>
          <a:ln w="12700" cap="flat">
            <a:solidFill>
              <a:schemeClr val="tx1"/>
            </a:solidFill>
          </a:ln>
          <a:extLst>
            <a:ext uri="{909E8E84-426E-40DD-AFC4-6F175D3DCCD1}">
              <a14:hiddenFill xmlns:a14="http://schemas.microsoft.com/office/drawing/2010/main">
                <a:noFill/>
              </a14:hiddenFill>
            </a:ext>
          </a:extLst>
        </p:spPr>
      </p:sp>
      <p:sp>
        <p:nvSpPr>
          <p:cNvPr id="79877" name="Rectangle 5"/>
          <p:cNvSpPr>
            <a:spLocks noGrp="1" noChangeArrowheads="1"/>
          </p:cNvSpPr>
          <p:nvPr>
            <p:ph type="body" idx="1"/>
          </p:nvPr>
        </p:nvSpPr>
        <p:spPr>
          <a:xfrm>
            <a:off x="912317" y="4363358"/>
            <a:ext cx="5027414" cy="4345214"/>
          </a:xfrm>
          <a:noFill/>
          <a:ln/>
          <a:extLst>
            <a:ext uri="{91240B29-F687-4F45-9708-019B960494DF}">
              <a14:hiddenLine xmlns:a14="http://schemas.microsoft.com/office/drawing/2010/main" w="12700">
                <a:solidFill>
                  <a:schemeClr val="tx1"/>
                </a:solidFill>
                <a:miter lim="800000"/>
                <a:headEnd/>
                <a:tailEnd/>
              </a14:hiddenLine>
            </a:ext>
          </a:extLst>
        </p:spPr>
        <p:txBody>
          <a:bodyPr lIns="85772" tIns="42133" rIns="85772" bIns="42133"/>
          <a:lstStyle/>
          <a:p>
            <a:pPr defTabSz="720776"/>
            <a:endParaRPr lang="en-US" altLang="en-US" dirty="0"/>
          </a:p>
        </p:txBody>
      </p:sp>
    </p:spTree>
    <p:extLst>
      <p:ext uri="{BB962C8B-B14F-4D97-AF65-F5344CB8AC3E}">
        <p14:creationId xmlns:p14="http://schemas.microsoft.com/office/powerpoint/2010/main" val="235194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D19C6-95D0-4C9C-B2DD-313C891D1EC3}" type="slidenum">
              <a:rPr lang="en-US" smtClean="0"/>
              <a:t>18</a:t>
            </a:fld>
            <a:endParaRPr lang="en-US"/>
          </a:p>
        </p:txBody>
      </p:sp>
    </p:spTree>
    <p:extLst>
      <p:ext uri="{BB962C8B-B14F-4D97-AF65-F5344CB8AC3E}">
        <p14:creationId xmlns:p14="http://schemas.microsoft.com/office/powerpoint/2010/main" val="145220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D19C6-95D0-4C9C-B2DD-313C891D1EC3}" type="slidenum">
              <a:rPr lang="en-US" smtClean="0"/>
              <a:t>19</a:t>
            </a:fld>
            <a:endParaRPr lang="en-US"/>
          </a:p>
        </p:txBody>
      </p:sp>
    </p:spTree>
    <p:extLst>
      <p:ext uri="{BB962C8B-B14F-4D97-AF65-F5344CB8AC3E}">
        <p14:creationId xmlns:p14="http://schemas.microsoft.com/office/powerpoint/2010/main" val="380251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A1DAB9-5376-4A08-8AC6-4DDE7F357489}" type="slidenum">
              <a:rPr lang="en-US" altLang="en-US"/>
              <a:pPr eaLnBrk="1" hangingPunct="1"/>
              <a:t>20</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a:latin typeface="Arial" pitchFamily="34" charset="0"/>
              </a:rPr>
              <a:t>Ovulation occurs 18 hours after gonadotropin peak</a:t>
            </a:r>
          </a:p>
        </p:txBody>
      </p:sp>
    </p:spTree>
    <p:extLst>
      <p:ext uri="{BB962C8B-B14F-4D97-AF65-F5344CB8AC3E}">
        <p14:creationId xmlns:p14="http://schemas.microsoft.com/office/powerpoint/2010/main" val="349481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FD808277-05E1-4AB9-AAD2-8FDB34B0D058}" type="slidenum">
              <a:rPr lang="en-US" altLang="en-US"/>
              <a:pPr/>
              <a:t>21</a:t>
            </a:fld>
            <a:endParaRPr lang="en-US" altLang="en-US"/>
          </a:p>
        </p:txBody>
      </p:sp>
      <p:sp>
        <p:nvSpPr>
          <p:cNvPr id="79874" name="Rectangle 2"/>
          <p:cNvSpPr>
            <a:spLocks noChangeArrowheads="1"/>
          </p:cNvSpPr>
          <p:nvPr/>
        </p:nvSpPr>
        <p:spPr bwMode="auto">
          <a:xfrm>
            <a:off x="3885903" y="8685893"/>
            <a:ext cx="2972097" cy="4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57" tIns="0" rIns="18057" bIns="0" anchor="b"/>
          <a:lstStyle>
            <a:lvl1pPr algn="l" defTabSz="915988">
              <a:defRPr>
                <a:solidFill>
                  <a:schemeClr val="tx1"/>
                </a:solidFill>
                <a:latin typeface="Arial" pitchFamily="34" charset="0"/>
              </a:defRPr>
            </a:lvl1pPr>
            <a:lvl2pPr marL="458788" algn="l" defTabSz="915988">
              <a:defRPr>
                <a:solidFill>
                  <a:schemeClr val="tx1"/>
                </a:solidFill>
                <a:latin typeface="Arial" pitchFamily="34" charset="0"/>
              </a:defRPr>
            </a:lvl2pPr>
            <a:lvl3pPr marL="915988" algn="l" defTabSz="915988">
              <a:defRPr>
                <a:solidFill>
                  <a:schemeClr val="tx1"/>
                </a:solidFill>
                <a:latin typeface="Arial" pitchFamily="34" charset="0"/>
              </a:defRPr>
            </a:lvl3pPr>
            <a:lvl4pPr marL="1374775" algn="l" defTabSz="915988">
              <a:defRPr>
                <a:solidFill>
                  <a:schemeClr val="tx1"/>
                </a:solidFill>
                <a:latin typeface="Arial" pitchFamily="34" charset="0"/>
              </a:defRPr>
            </a:lvl4pPr>
            <a:lvl5pPr marL="1831975" algn="l" defTabSz="915988">
              <a:defRPr>
                <a:solidFill>
                  <a:schemeClr val="tx1"/>
                </a:solidFill>
                <a:latin typeface="Arial" pitchFamily="34" charset="0"/>
              </a:defRPr>
            </a:lvl5pPr>
            <a:lvl6pPr marL="2289175" defTabSz="915988" eaLnBrk="0" fontAlgn="base" hangingPunct="0">
              <a:spcBef>
                <a:spcPct val="0"/>
              </a:spcBef>
              <a:spcAft>
                <a:spcPct val="0"/>
              </a:spcAft>
              <a:defRPr>
                <a:solidFill>
                  <a:schemeClr val="tx1"/>
                </a:solidFill>
                <a:latin typeface="Arial" pitchFamily="34" charset="0"/>
              </a:defRPr>
            </a:lvl6pPr>
            <a:lvl7pPr marL="2746375" defTabSz="915988" eaLnBrk="0" fontAlgn="base" hangingPunct="0">
              <a:spcBef>
                <a:spcPct val="0"/>
              </a:spcBef>
              <a:spcAft>
                <a:spcPct val="0"/>
              </a:spcAft>
              <a:defRPr>
                <a:solidFill>
                  <a:schemeClr val="tx1"/>
                </a:solidFill>
                <a:latin typeface="Arial" pitchFamily="34" charset="0"/>
              </a:defRPr>
            </a:lvl7pPr>
            <a:lvl8pPr marL="3203575" defTabSz="915988" eaLnBrk="0" fontAlgn="base" hangingPunct="0">
              <a:spcBef>
                <a:spcPct val="0"/>
              </a:spcBef>
              <a:spcAft>
                <a:spcPct val="0"/>
              </a:spcAft>
              <a:defRPr>
                <a:solidFill>
                  <a:schemeClr val="tx1"/>
                </a:solidFill>
                <a:latin typeface="Arial" pitchFamily="34" charset="0"/>
              </a:defRPr>
            </a:lvl8pPr>
            <a:lvl9pPr marL="3660775" defTabSz="915988" eaLnBrk="0" fontAlgn="base" hangingPunct="0">
              <a:spcBef>
                <a:spcPct val="0"/>
              </a:spcBef>
              <a:spcAft>
                <a:spcPct val="0"/>
              </a:spcAft>
              <a:defRPr>
                <a:solidFill>
                  <a:schemeClr val="tx1"/>
                </a:solidFill>
                <a:latin typeface="Arial" pitchFamily="34" charset="0"/>
              </a:defRPr>
            </a:lvl9pPr>
          </a:lstStyle>
          <a:p>
            <a:pPr algn="r"/>
            <a:r>
              <a:rPr lang="en-US" altLang="en-US" sz="900" i="1">
                <a:latin typeface="Times New Roman" pitchFamily="18" charset="0"/>
              </a:rPr>
              <a:t>11</a:t>
            </a:r>
          </a:p>
        </p:txBody>
      </p:sp>
      <p:sp>
        <p:nvSpPr>
          <p:cNvPr id="79875" name="Rectangle 3"/>
          <p:cNvSpPr>
            <a:spLocks noChangeArrowheads="1"/>
          </p:cNvSpPr>
          <p:nvPr/>
        </p:nvSpPr>
        <p:spPr bwMode="auto">
          <a:xfrm>
            <a:off x="-1489" y="8685893"/>
            <a:ext cx="2969122" cy="4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57" tIns="0" rIns="18057" bIns="0" anchor="b"/>
          <a:lstStyle>
            <a:lvl1pPr algn="l" defTabSz="915988">
              <a:defRPr>
                <a:solidFill>
                  <a:schemeClr val="tx1"/>
                </a:solidFill>
                <a:latin typeface="Arial" pitchFamily="34" charset="0"/>
              </a:defRPr>
            </a:lvl1pPr>
            <a:lvl2pPr marL="458788" algn="l" defTabSz="915988">
              <a:defRPr>
                <a:solidFill>
                  <a:schemeClr val="tx1"/>
                </a:solidFill>
                <a:latin typeface="Arial" pitchFamily="34" charset="0"/>
              </a:defRPr>
            </a:lvl2pPr>
            <a:lvl3pPr marL="915988" algn="l" defTabSz="915988">
              <a:defRPr>
                <a:solidFill>
                  <a:schemeClr val="tx1"/>
                </a:solidFill>
                <a:latin typeface="Arial" pitchFamily="34" charset="0"/>
              </a:defRPr>
            </a:lvl3pPr>
            <a:lvl4pPr marL="1374775" algn="l" defTabSz="915988">
              <a:defRPr>
                <a:solidFill>
                  <a:schemeClr val="tx1"/>
                </a:solidFill>
                <a:latin typeface="Arial" pitchFamily="34" charset="0"/>
              </a:defRPr>
            </a:lvl4pPr>
            <a:lvl5pPr marL="1831975" algn="l" defTabSz="915988">
              <a:defRPr>
                <a:solidFill>
                  <a:schemeClr val="tx1"/>
                </a:solidFill>
                <a:latin typeface="Arial" pitchFamily="34" charset="0"/>
              </a:defRPr>
            </a:lvl5pPr>
            <a:lvl6pPr marL="2289175" defTabSz="915988" eaLnBrk="0" fontAlgn="base" hangingPunct="0">
              <a:spcBef>
                <a:spcPct val="0"/>
              </a:spcBef>
              <a:spcAft>
                <a:spcPct val="0"/>
              </a:spcAft>
              <a:defRPr>
                <a:solidFill>
                  <a:schemeClr val="tx1"/>
                </a:solidFill>
                <a:latin typeface="Arial" pitchFamily="34" charset="0"/>
              </a:defRPr>
            </a:lvl6pPr>
            <a:lvl7pPr marL="2746375" defTabSz="915988" eaLnBrk="0" fontAlgn="base" hangingPunct="0">
              <a:spcBef>
                <a:spcPct val="0"/>
              </a:spcBef>
              <a:spcAft>
                <a:spcPct val="0"/>
              </a:spcAft>
              <a:defRPr>
                <a:solidFill>
                  <a:schemeClr val="tx1"/>
                </a:solidFill>
                <a:latin typeface="Arial" pitchFamily="34" charset="0"/>
              </a:defRPr>
            </a:lvl7pPr>
            <a:lvl8pPr marL="3203575" defTabSz="915988" eaLnBrk="0" fontAlgn="base" hangingPunct="0">
              <a:spcBef>
                <a:spcPct val="0"/>
              </a:spcBef>
              <a:spcAft>
                <a:spcPct val="0"/>
              </a:spcAft>
              <a:defRPr>
                <a:solidFill>
                  <a:schemeClr val="tx1"/>
                </a:solidFill>
                <a:latin typeface="Arial" pitchFamily="34" charset="0"/>
              </a:defRPr>
            </a:lvl8pPr>
            <a:lvl9pPr marL="3660775" defTabSz="915988" eaLnBrk="0" fontAlgn="base" hangingPunct="0">
              <a:spcBef>
                <a:spcPct val="0"/>
              </a:spcBef>
              <a:spcAft>
                <a:spcPct val="0"/>
              </a:spcAft>
              <a:defRPr>
                <a:solidFill>
                  <a:schemeClr val="tx1"/>
                </a:solidFill>
                <a:latin typeface="Arial" pitchFamily="34" charset="0"/>
              </a:defRPr>
            </a:lvl9pPr>
          </a:lstStyle>
          <a:p>
            <a:r>
              <a:rPr lang="en-US" altLang="en-US" sz="900" i="1">
                <a:latin typeface="Times New Roman" pitchFamily="18" charset="0"/>
              </a:rPr>
              <a:t>Opportunities in COS</a:t>
            </a:r>
          </a:p>
        </p:txBody>
      </p:sp>
      <p:sp>
        <p:nvSpPr>
          <p:cNvPr id="79876" name="Rectangle 4"/>
          <p:cNvSpPr>
            <a:spLocks noGrp="1" noRot="1" noChangeAspect="1" noChangeArrowheads="1" noTextEdit="1"/>
          </p:cNvSpPr>
          <p:nvPr>
            <p:ph type="sldImg"/>
          </p:nvPr>
        </p:nvSpPr>
        <p:spPr>
          <a:xfrm>
            <a:off x="1150938" y="690563"/>
            <a:ext cx="4557712" cy="3419475"/>
          </a:xfrm>
          <a:ln w="12700" cap="flat">
            <a:solidFill>
              <a:schemeClr val="tx1"/>
            </a:solidFill>
          </a:ln>
          <a:extLst>
            <a:ext uri="{909E8E84-426E-40DD-AFC4-6F175D3DCCD1}">
              <a14:hiddenFill xmlns:a14="http://schemas.microsoft.com/office/drawing/2010/main">
                <a:noFill/>
              </a14:hiddenFill>
            </a:ext>
          </a:extLst>
        </p:spPr>
      </p:sp>
      <p:sp>
        <p:nvSpPr>
          <p:cNvPr id="79877" name="Rectangle 5"/>
          <p:cNvSpPr>
            <a:spLocks noGrp="1" noChangeArrowheads="1"/>
          </p:cNvSpPr>
          <p:nvPr>
            <p:ph type="body" idx="1"/>
          </p:nvPr>
        </p:nvSpPr>
        <p:spPr>
          <a:xfrm>
            <a:off x="912317" y="4363358"/>
            <a:ext cx="5027414" cy="4345214"/>
          </a:xfrm>
          <a:noFill/>
          <a:ln/>
          <a:extLst>
            <a:ext uri="{91240B29-F687-4F45-9708-019B960494DF}">
              <a14:hiddenLine xmlns:a14="http://schemas.microsoft.com/office/drawing/2010/main" w="12700">
                <a:solidFill>
                  <a:schemeClr val="tx1"/>
                </a:solidFill>
                <a:miter lim="800000"/>
                <a:headEnd/>
                <a:tailEnd/>
              </a14:hiddenLine>
            </a:ext>
          </a:extLst>
        </p:spPr>
        <p:txBody>
          <a:bodyPr lIns="85772" tIns="42133" rIns="85772" bIns="42133"/>
          <a:lstStyle/>
          <a:p>
            <a:pPr defTabSz="720776"/>
            <a:r>
              <a:rPr lang="en-US" altLang="en-US"/>
              <a:t>This image is designed to introduce the concept of the Two Cell Theory and the interaction of Granulosa and Theca cells within the follicle.  Positioning of the oocyte and cumulus oophorus is also represented. </a:t>
            </a:r>
          </a:p>
        </p:txBody>
      </p:sp>
    </p:spTree>
    <p:extLst>
      <p:ext uri="{BB962C8B-B14F-4D97-AF65-F5344CB8AC3E}">
        <p14:creationId xmlns:p14="http://schemas.microsoft.com/office/powerpoint/2010/main" val="1251762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7B06DEA-EA11-4175-9442-F62578DA4394}" type="slidenum">
              <a:rPr lang="en-US" altLang="en-US" smtClean="0"/>
              <a:pPr eaLnBrk="1" hangingPunct="1">
                <a:spcBef>
                  <a:spcPct val="0"/>
                </a:spcBef>
              </a:pPr>
              <a:t>34</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lvl="1" eaLnBrk="1" hangingPunct="1"/>
            <a:r>
              <a:rPr lang="en-US" altLang="en-US">
                <a:latin typeface="Arial" pitchFamily="34" charset="0"/>
              </a:rPr>
              <a:t>Should exogenous LH be added at this point?</a:t>
            </a:r>
          </a:p>
          <a:p>
            <a:pPr lvl="2" eaLnBrk="1" hangingPunct="1"/>
            <a:r>
              <a:rPr lang="en-US" altLang="en-US">
                <a:latin typeface="Arial" pitchFamily="34" charset="0"/>
              </a:rPr>
              <a:t>In early 1980s and 90’s, LH linked to premature luteinization, and reduced oocyte and embryo quality*</a:t>
            </a:r>
          </a:p>
          <a:p>
            <a:pPr lvl="2" eaLnBrk="1" hangingPunct="1"/>
            <a:r>
              <a:rPr lang="en-US" altLang="en-US">
                <a:latin typeface="Arial" pitchFamily="34" charset="0"/>
              </a:rPr>
              <a:t>High endogenous follicular LH levels in PCOS patients maybe to blame </a:t>
            </a:r>
          </a:p>
          <a:p>
            <a:pPr eaLnBrk="1" hangingPunct="1"/>
            <a:endParaRPr lang="en-US" altLang="en-US">
              <a:latin typeface="Arial" pitchFamily="34" charset="0"/>
            </a:endParaRPr>
          </a:p>
          <a:p>
            <a:pPr eaLnBrk="1" hangingPunct="1"/>
            <a:endParaRPr lang="en-US" altLang="en-US">
              <a:latin typeface="Arial" pitchFamily="34" charset="0"/>
            </a:endParaRPr>
          </a:p>
          <a:p>
            <a:pPr eaLnBrk="1" hangingPunct="1"/>
            <a:endParaRPr lang="en-US" altLang="en-US">
              <a:latin typeface="Arial" pitchFamily="34" charset="0"/>
            </a:endParaRPr>
          </a:p>
        </p:txBody>
      </p:sp>
    </p:spTree>
    <p:extLst>
      <p:ext uri="{BB962C8B-B14F-4D97-AF65-F5344CB8AC3E}">
        <p14:creationId xmlns:p14="http://schemas.microsoft.com/office/powerpoint/2010/main" val="134106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9A2F09-9CDB-41CB-98CE-2D0EF836CB1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272646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A2F09-9CDB-41CB-98CE-2D0EF836CB1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699599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A2F09-9CDB-41CB-98CE-2D0EF836CB1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205145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A2F09-9CDB-41CB-98CE-2D0EF836CB1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346793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9A2F09-9CDB-41CB-98CE-2D0EF836CB18}"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314891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9A2F09-9CDB-41CB-98CE-2D0EF836CB18}"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224602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9A2F09-9CDB-41CB-98CE-2D0EF836CB18}"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114708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9A2F09-9CDB-41CB-98CE-2D0EF836CB18}"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113851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A2F09-9CDB-41CB-98CE-2D0EF836CB18}"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413912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9A2F09-9CDB-41CB-98CE-2D0EF836CB18}"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48101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9A2F09-9CDB-41CB-98CE-2D0EF836CB18}"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EE7EE3-7787-41DD-AA5F-FE8747FBD625}" type="slidenum">
              <a:rPr lang="en-US" smtClean="0"/>
              <a:t>‹#›</a:t>
            </a:fld>
            <a:endParaRPr lang="en-US"/>
          </a:p>
        </p:txBody>
      </p:sp>
    </p:spTree>
    <p:extLst>
      <p:ext uri="{BB962C8B-B14F-4D97-AF65-F5344CB8AC3E}">
        <p14:creationId xmlns:p14="http://schemas.microsoft.com/office/powerpoint/2010/main" val="319466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A2F09-9CDB-41CB-98CE-2D0EF836CB18}" type="datetimeFigureOut">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E7EE3-7787-41DD-AA5F-FE8747FBD625}" type="slidenum">
              <a:rPr lang="en-US" smtClean="0"/>
              <a:t>‹#›</a:t>
            </a:fld>
            <a:endParaRPr lang="en-US"/>
          </a:p>
        </p:txBody>
      </p:sp>
    </p:spTree>
    <p:extLst>
      <p:ext uri="{BB962C8B-B14F-4D97-AF65-F5344CB8AC3E}">
        <p14:creationId xmlns:p14="http://schemas.microsoft.com/office/powerpoint/2010/main" val="1741498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1470025"/>
          </a:xfrm>
        </p:spPr>
        <p:txBody>
          <a:bodyPr/>
          <a:lstStyle/>
          <a:p>
            <a:r>
              <a:rPr lang="en-US" dirty="0"/>
              <a:t>The HPO Axis/Menstrual Cycle Basics</a:t>
            </a:r>
          </a:p>
        </p:txBody>
      </p:sp>
      <p:sp>
        <p:nvSpPr>
          <p:cNvPr id="3" name="Subtitle 2"/>
          <p:cNvSpPr>
            <a:spLocks noGrp="1"/>
          </p:cNvSpPr>
          <p:nvPr>
            <p:ph type="subTitle" idx="1"/>
          </p:nvPr>
        </p:nvSpPr>
        <p:spPr>
          <a:xfrm>
            <a:off x="1371600" y="2412728"/>
            <a:ext cx="6400800" cy="1752600"/>
          </a:xfrm>
        </p:spPr>
        <p:txBody>
          <a:bodyPr/>
          <a:lstStyle/>
          <a:p>
            <a:r>
              <a:rPr lang="en-US" dirty="0"/>
              <a:t>Monica Moore, MSN, RNC</a:t>
            </a:r>
          </a:p>
          <a:p>
            <a:r>
              <a:rPr lang="en-US" dirty="0"/>
              <a:t>Fertile Health, LLC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4419600"/>
            <a:ext cx="3429000" cy="2057400"/>
          </a:xfrm>
          <a:prstGeom prst="rect">
            <a:avLst/>
          </a:prstGeom>
        </p:spPr>
      </p:pic>
    </p:spTree>
    <p:extLst>
      <p:ext uri="{BB962C8B-B14F-4D97-AF65-F5344CB8AC3E}">
        <p14:creationId xmlns:p14="http://schemas.microsoft.com/office/powerpoint/2010/main" val="193341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10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DBAABDE-086C-490C-90AD-46751A552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642938"/>
            <a:ext cx="55435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FDC634E-BECE-48DC-BF1E-D1D094A45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1530350"/>
            <a:ext cx="1366837"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C062E58-680A-4894-AE6C-88150C8A8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3117850"/>
            <a:ext cx="9652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3F19EE3-501F-4816-AC21-E2CF13C3E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188" y="1323975"/>
            <a:ext cx="1989137"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1F9D63F-3A6F-4555-9BF5-7A0577E65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02194">
            <a:off x="4916488" y="3230563"/>
            <a:ext cx="819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D3E1176-109D-4D40-9E4F-CD1C9AD10C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025" y="1746250"/>
            <a:ext cx="2514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Hormones of the </a:t>
            </a:r>
            <a:r>
              <a:rPr lang="en-US" dirty="0" err="1"/>
              <a:t>hpo</a:t>
            </a:r>
            <a:r>
              <a:rPr lang="en-US" dirty="0"/>
              <a:t> axis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0428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6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FSH</a:t>
            </a:r>
          </a:p>
        </p:txBody>
      </p:sp>
      <p:sp>
        <p:nvSpPr>
          <p:cNvPr id="6" name="Content Placeholder 5"/>
          <p:cNvSpPr>
            <a:spLocks noGrp="1"/>
          </p:cNvSpPr>
          <p:nvPr>
            <p:ph sz="half" idx="2"/>
          </p:nvPr>
        </p:nvSpPr>
        <p:spPr/>
        <p:txBody>
          <a:bodyPr/>
          <a:lstStyle/>
          <a:p>
            <a:r>
              <a:rPr lang="en-US" dirty="0"/>
              <a:t>Stimulates the follicles to grow</a:t>
            </a:r>
          </a:p>
          <a:p>
            <a:r>
              <a:rPr lang="en-US" dirty="0"/>
              <a:t>Induces LH receptors on follicles</a:t>
            </a:r>
          </a:p>
          <a:p>
            <a:r>
              <a:rPr lang="en-US" dirty="0"/>
              <a:t>Increases estrogen and inhibin secretion</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31261"/>
            <a:ext cx="4038600" cy="406384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581400"/>
            <a:ext cx="752082" cy="914401"/>
          </a:xfrm>
          <a:prstGeom prst="rect">
            <a:avLst/>
          </a:prstGeom>
        </p:spPr>
      </p:pic>
      <p:pic>
        <p:nvPicPr>
          <p:cNvPr id="2" name="Picture 1"/>
          <p:cNvPicPr>
            <a:picLocks noChangeAspect="1"/>
          </p:cNvPicPr>
          <p:nvPr/>
        </p:nvPicPr>
        <p:blipFill>
          <a:blip r:embed="rId4"/>
          <a:stretch>
            <a:fillRect/>
          </a:stretch>
        </p:blipFill>
        <p:spPr>
          <a:xfrm>
            <a:off x="457200" y="1932359"/>
            <a:ext cx="3804234" cy="3962743"/>
          </a:xfrm>
          <a:prstGeom prst="rect">
            <a:avLst/>
          </a:prstGeom>
        </p:spPr>
      </p:pic>
    </p:spTree>
    <p:extLst>
      <p:ext uri="{BB962C8B-B14F-4D97-AF65-F5344CB8AC3E}">
        <p14:creationId xmlns:p14="http://schemas.microsoft.com/office/powerpoint/2010/main" val="129097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7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a:t>
            </a:r>
          </a:p>
        </p:txBody>
      </p:sp>
      <p:sp>
        <p:nvSpPr>
          <p:cNvPr id="3" name="Content Placeholder 2"/>
          <p:cNvSpPr>
            <a:spLocks noGrp="1"/>
          </p:cNvSpPr>
          <p:nvPr>
            <p:ph sz="half" idx="2"/>
          </p:nvPr>
        </p:nvSpPr>
        <p:spPr>
          <a:xfrm>
            <a:off x="4648200" y="1600199"/>
            <a:ext cx="4038600" cy="4525963"/>
          </a:xfrm>
        </p:spPr>
        <p:txBody>
          <a:bodyPr>
            <a:normAutofit fontScale="92500" lnSpcReduction="20000"/>
          </a:bodyPr>
          <a:lstStyle/>
          <a:p>
            <a:r>
              <a:rPr lang="en-US" dirty="0"/>
              <a:t>Aids in follicular growth(Increases androgens)</a:t>
            </a:r>
          </a:p>
          <a:p>
            <a:r>
              <a:rPr lang="en-US" dirty="0"/>
              <a:t>Causes ovulation to occur</a:t>
            </a:r>
          </a:p>
          <a:p>
            <a:pPr lvl="1"/>
            <a:r>
              <a:rPr lang="en-US" dirty="0"/>
              <a:t>Sustained E2 levels-change to positive feedback</a:t>
            </a:r>
          </a:p>
          <a:p>
            <a:r>
              <a:rPr lang="en-US" dirty="0"/>
              <a:t>Causes the Corpus Luteum to secrete progesterone</a:t>
            </a:r>
          </a:p>
          <a:p>
            <a:r>
              <a:rPr lang="en-US" dirty="0"/>
              <a:t>Activates and matures eggs that are “frozen” in Meiosis 1</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31261"/>
            <a:ext cx="4038600" cy="406384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733800"/>
            <a:ext cx="514350" cy="113037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199" y="2514600"/>
            <a:ext cx="1428235" cy="193031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9533" y="2586079"/>
            <a:ext cx="1587268" cy="2390185"/>
          </a:xfrm>
          <a:prstGeom prst="rect">
            <a:avLst/>
          </a:prstGeom>
        </p:spPr>
      </p:pic>
      <p:pic>
        <p:nvPicPr>
          <p:cNvPr id="13" name="Picture 12"/>
          <p:cNvPicPr>
            <a:picLocks noChangeAspect="1"/>
          </p:cNvPicPr>
          <p:nvPr/>
        </p:nvPicPr>
        <p:blipFill>
          <a:blip r:embed="rId6"/>
          <a:stretch>
            <a:fillRect/>
          </a:stretch>
        </p:blipFill>
        <p:spPr>
          <a:xfrm>
            <a:off x="457200" y="1932359"/>
            <a:ext cx="3743268" cy="3962743"/>
          </a:xfrm>
          <a:prstGeom prst="rect">
            <a:avLst/>
          </a:prstGeom>
        </p:spPr>
      </p:pic>
    </p:spTree>
    <p:extLst>
      <p:ext uri="{BB962C8B-B14F-4D97-AF65-F5344CB8AC3E}">
        <p14:creationId xmlns:p14="http://schemas.microsoft.com/office/powerpoint/2010/main" val="417398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2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5058" name="Title 1"/>
          <p:cNvSpPr>
            <a:spLocks noGrp="1"/>
          </p:cNvSpPr>
          <p:nvPr>
            <p:ph type="title"/>
          </p:nvPr>
        </p:nvSpPr>
        <p:spPr>
          <a:xfrm>
            <a:off x="424543" y="0"/>
            <a:ext cx="8229600" cy="1143000"/>
          </a:xfrm>
          <a:noFill/>
        </p:spPr>
        <p:txBody>
          <a:bodyPr>
            <a:normAutofit/>
          </a:bodyPr>
          <a:lstStyle/>
          <a:p>
            <a:pPr algn="l"/>
            <a:r>
              <a:rPr lang="en-US" altLang="en-US" dirty="0">
                <a:solidFill>
                  <a:schemeClr val="tx1"/>
                </a:solidFill>
              </a:rPr>
              <a:t>Ovulation in Relation to LH Surge </a:t>
            </a:r>
          </a:p>
        </p:txBody>
      </p:sp>
      <p:pic>
        <p:nvPicPr>
          <p:cNvPr id="11" name="Content Placeholder 10"/>
          <p:cNvPicPr>
            <a:picLocks noGrp="1" noChangeAspect="1"/>
          </p:cNvPicPr>
          <p:nvPr>
            <p:ph sz="quarter" idx="4"/>
          </p:nvPr>
        </p:nvPicPr>
        <p:blipFill rotWithShape="1">
          <a:blip r:embed="rId2"/>
          <a:srcRect l="33432" t="3146" r="13780" b="43227"/>
          <a:stretch/>
        </p:blipFill>
        <p:spPr>
          <a:xfrm>
            <a:off x="1066800" y="1752600"/>
            <a:ext cx="7676753" cy="4386716"/>
          </a:xfrm>
          <a:prstGeom prst="rect">
            <a:avLst/>
          </a:prstGeom>
        </p:spPr>
      </p:pic>
      <p:sp>
        <p:nvSpPr>
          <p:cNvPr id="13" name="TextBox 12"/>
          <p:cNvSpPr txBox="1"/>
          <p:nvPr/>
        </p:nvSpPr>
        <p:spPr>
          <a:xfrm>
            <a:off x="3411979" y="2874139"/>
            <a:ext cx="1524000" cy="646331"/>
          </a:xfrm>
          <a:prstGeom prst="rect">
            <a:avLst/>
          </a:prstGeom>
          <a:noFill/>
        </p:spPr>
        <p:txBody>
          <a:bodyPr wrap="square" rtlCol="0">
            <a:spAutoFit/>
          </a:bodyPr>
          <a:lstStyle/>
          <a:p>
            <a:pPr algn="ctr"/>
            <a:r>
              <a:rPr lang="en-US" dirty="0"/>
              <a:t>24-36 hours after E2 peak</a:t>
            </a:r>
          </a:p>
        </p:txBody>
      </p:sp>
      <p:sp>
        <p:nvSpPr>
          <p:cNvPr id="14" name="TextBox 13"/>
          <p:cNvSpPr txBox="1"/>
          <p:nvPr/>
        </p:nvSpPr>
        <p:spPr>
          <a:xfrm>
            <a:off x="4419600" y="1032302"/>
            <a:ext cx="1175657" cy="830997"/>
          </a:xfrm>
          <a:prstGeom prst="rect">
            <a:avLst/>
          </a:prstGeom>
          <a:noFill/>
        </p:spPr>
        <p:txBody>
          <a:bodyPr wrap="square" rtlCol="0">
            <a:spAutoFit/>
          </a:bodyPr>
          <a:lstStyle/>
          <a:p>
            <a:pPr algn="ctr"/>
            <a:r>
              <a:rPr lang="en-US" sz="1600" dirty="0"/>
              <a:t>10-12 hours after LH peak</a:t>
            </a:r>
          </a:p>
        </p:txBody>
      </p:sp>
      <p:sp>
        <p:nvSpPr>
          <p:cNvPr id="20" name="TextBox 19"/>
          <p:cNvSpPr txBox="1"/>
          <p:nvPr/>
        </p:nvSpPr>
        <p:spPr>
          <a:xfrm>
            <a:off x="1208315" y="3520470"/>
            <a:ext cx="2286000" cy="369332"/>
          </a:xfrm>
          <a:prstGeom prst="rect">
            <a:avLst/>
          </a:prstGeom>
          <a:noFill/>
        </p:spPr>
        <p:txBody>
          <a:bodyPr wrap="square" rtlCol="0">
            <a:spAutoFit/>
          </a:bodyPr>
          <a:lstStyle/>
          <a:p>
            <a:r>
              <a:rPr lang="en-US" dirty="0"/>
              <a:t>Ovulation occurs: </a:t>
            </a:r>
          </a:p>
        </p:txBody>
      </p:sp>
    </p:spTree>
    <p:extLst>
      <p:ext uri="{BB962C8B-B14F-4D97-AF65-F5344CB8AC3E}">
        <p14:creationId xmlns:p14="http://schemas.microsoft.com/office/powerpoint/2010/main" val="374107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a:ln/>
        </p:spPr>
        <p:txBody>
          <a:bodyPr/>
          <a:lstStyle/>
          <a:p>
            <a:pPr defTabSz="914400"/>
            <a:r>
              <a:rPr lang="en-US" altLang="en-US" dirty="0"/>
              <a:t>Estrogen</a:t>
            </a:r>
          </a:p>
        </p:txBody>
      </p:sp>
      <p:sp>
        <p:nvSpPr>
          <p:cNvPr id="3" name="Content Placeholder 2"/>
          <p:cNvSpPr>
            <a:spLocks noGrp="1"/>
          </p:cNvSpPr>
          <p:nvPr>
            <p:ph sz="half" idx="2"/>
          </p:nvPr>
        </p:nvSpPr>
        <p:spPr>
          <a:xfrm>
            <a:off x="4902938" y="1425889"/>
            <a:ext cx="4038600" cy="4525963"/>
          </a:xfrm>
        </p:spPr>
        <p:txBody>
          <a:bodyPr>
            <a:normAutofit/>
          </a:bodyPr>
          <a:lstStyle/>
          <a:p>
            <a:pPr marL="0" indent="0">
              <a:buNone/>
            </a:pPr>
            <a:r>
              <a:rPr lang="en-US" dirty="0"/>
              <a:t>Estrogen is made by the granulosa cells in the follicle</a:t>
            </a:r>
          </a:p>
          <a:p>
            <a:pPr lvl="1"/>
            <a:r>
              <a:rPr lang="en-US" dirty="0"/>
              <a:t>Causes the lining of the uterus to grow</a:t>
            </a:r>
          </a:p>
          <a:p>
            <a:pPr lvl="1"/>
            <a:r>
              <a:rPr lang="en-US" dirty="0"/>
              <a:t>Feeds back to the Hypo and Pituitary to regulate GnRH, FSH and LH secretion</a:t>
            </a:r>
          </a:p>
          <a:p>
            <a:pPr lvl="1"/>
            <a:r>
              <a:rPr lang="en-US" dirty="0"/>
              <a:t>Stops menstrual bleeding</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831261"/>
            <a:ext cx="4038600" cy="406384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438400"/>
            <a:ext cx="1511468" cy="2042803"/>
          </a:xfrm>
          <a:prstGeom prst="rect">
            <a:avLst/>
          </a:prstGeom>
        </p:spPr>
      </p:pic>
      <p:pic>
        <p:nvPicPr>
          <p:cNvPr id="7" name="Picture 6"/>
          <p:cNvPicPr>
            <a:picLocks noChangeAspect="1"/>
          </p:cNvPicPr>
          <p:nvPr/>
        </p:nvPicPr>
        <p:blipFill>
          <a:blip r:embed="rId5"/>
          <a:stretch>
            <a:fillRect/>
          </a:stretch>
        </p:blipFill>
        <p:spPr>
          <a:xfrm>
            <a:off x="437865" y="1409532"/>
            <a:ext cx="4445738" cy="4558678"/>
          </a:xfrm>
          <a:prstGeom prst="rect">
            <a:avLst/>
          </a:prstGeom>
        </p:spPr>
      </p:pic>
    </p:spTree>
    <p:extLst>
      <p:ext uri="{BB962C8B-B14F-4D97-AF65-F5344CB8AC3E}">
        <p14:creationId xmlns:p14="http://schemas.microsoft.com/office/powerpoint/2010/main" val="29994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54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Ovarian Follicles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290410"/>
            <a:ext cx="4038600" cy="3145543"/>
          </a:xfrm>
        </p:spPr>
      </p:pic>
      <p:sp>
        <p:nvSpPr>
          <p:cNvPr id="4" name="Content Placeholder 3"/>
          <p:cNvSpPr>
            <a:spLocks noGrp="1"/>
          </p:cNvSpPr>
          <p:nvPr>
            <p:ph sz="half" idx="2"/>
          </p:nvPr>
        </p:nvSpPr>
        <p:spPr>
          <a:xfrm>
            <a:off x="4800600" y="2290410"/>
            <a:ext cx="4038600" cy="4525963"/>
          </a:xfrm>
        </p:spPr>
        <p:txBody>
          <a:bodyPr/>
          <a:lstStyle/>
          <a:p>
            <a:pPr marL="0" indent="0">
              <a:buNone/>
            </a:pPr>
            <a:r>
              <a:rPr lang="en-US" dirty="0"/>
              <a:t>Ovarian follicles found in the cortex (outer part of ovary).</a:t>
            </a:r>
          </a:p>
        </p:txBody>
      </p:sp>
      <p:pic>
        <p:nvPicPr>
          <p:cNvPr id="3" name="Picture 2"/>
          <p:cNvPicPr>
            <a:picLocks noChangeAspect="1"/>
          </p:cNvPicPr>
          <p:nvPr/>
        </p:nvPicPr>
        <p:blipFill rotWithShape="1">
          <a:blip r:embed="rId3"/>
          <a:srcRect l="9678" t="24811" r="32258" b="27387"/>
          <a:stretch/>
        </p:blipFill>
        <p:spPr>
          <a:xfrm>
            <a:off x="2971801" y="2988735"/>
            <a:ext cx="838199" cy="745066"/>
          </a:xfrm>
          <a:prstGeom prst="ellipse">
            <a:avLst/>
          </a:prstGeom>
        </p:spPr>
      </p:pic>
    </p:spTree>
    <p:extLst>
      <p:ext uri="{BB962C8B-B14F-4D97-AF65-F5344CB8AC3E}">
        <p14:creationId xmlns:p14="http://schemas.microsoft.com/office/powerpoint/2010/main" val="24959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9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Ovarian Follicles</a:t>
            </a:r>
          </a:p>
        </p:txBody>
      </p:sp>
      <p:sp>
        <p:nvSpPr>
          <p:cNvPr id="6" name="Content Placeholder 5"/>
          <p:cNvSpPr>
            <a:spLocks noGrp="1"/>
          </p:cNvSpPr>
          <p:nvPr>
            <p:ph sz="half" idx="2"/>
          </p:nvPr>
        </p:nvSpPr>
        <p:spPr>
          <a:xfrm>
            <a:off x="4684298" y="1524000"/>
            <a:ext cx="4038600" cy="4525963"/>
          </a:xfrm>
        </p:spPr>
        <p:txBody>
          <a:bodyPr>
            <a:normAutofit/>
          </a:bodyPr>
          <a:lstStyle/>
          <a:p>
            <a:r>
              <a:rPr lang="en-US" dirty="0"/>
              <a:t>Each follicle consists of an oocyte surrounded by layers of </a:t>
            </a:r>
            <a:r>
              <a:rPr lang="en-US" b="1" dirty="0">
                <a:solidFill>
                  <a:schemeClr val="accent2">
                    <a:lumMod val="60000"/>
                    <a:lumOff val="40000"/>
                  </a:schemeClr>
                </a:solidFill>
              </a:rPr>
              <a:t>granulosa</a:t>
            </a:r>
            <a:r>
              <a:rPr lang="en-US" dirty="0"/>
              <a:t> and </a:t>
            </a:r>
            <a:r>
              <a:rPr lang="en-US" b="1" dirty="0">
                <a:solidFill>
                  <a:schemeClr val="bg1">
                    <a:lumMod val="65000"/>
                  </a:schemeClr>
                </a:solidFill>
              </a:rPr>
              <a:t>theca</a:t>
            </a:r>
            <a:r>
              <a:rPr lang="en-US" dirty="0"/>
              <a:t> cells</a:t>
            </a:r>
          </a:p>
          <a:p>
            <a:r>
              <a:rPr lang="en-US" dirty="0"/>
              <a:t>Dominant follicle acquires highest concentration of FSH receptors</a:t>
            </a:r>
          </a:p>
        </p:txBody>
      </p:sp>
      <p:sp>
        <p:nvSpPr>
          <p:cNvPr id="2" name="Rectangle 1"/>
          <p:cNvSpPr/>
          <p:nvPr/>
        </p:nvSpPr>
        <p:spPr>
          <a:xfrm>
            <a:off x="4453217" y="3244334"/>
            <a:ext cx="237566" cy="369332"/>
          </a:xfrm>
          <a:prstGeom prst="rect">
            <a:avLst/>
          </a:prstGeom>
        </p:spPr>
        <p:txBody>
          <a:bodyPr wrap="none">
            <a:spAutoFit/>
          </a:bodyPr>
          <a:lstStyle/>
          <a:p>
            <a:r>
              <a:rPr lang="en-US" dirty="0"/>
              <a:t> </a:t>
            </a:r>
          </a:p>
        </p:txBody>
      </p:sp>
      <p:pic>
        <p:nvPicPr>
          <p:cNvPr id="5" name="Content Placeholder 4"/>
          <p:cNvPicPr>
            <a:picLocks noGrp="1" noChangeAspect="1"/>
          </p:cNvPicPr>
          <p:nvPr>
            <p:ph sz="half" idx="1"/>
          </p:nvPr>
        </p:nvPicPr>
        <p:blipFill>
          <a:blip r:embed="rId2"/>
          <a:stretch>
            <a:fillRect/>
          </a:stretch>
        </p:blipFill>
        <p:spPr>
          <a:xfrm>
            <a:off x="1295400" y="1417638"/>
            <a:ext cx="3804234" cy="4115157"/>
          </a:xfrm>
          <a:prstGeom prst="rect">
            <a:avLst/>
          </a:prstGeom>
        </p:spPr>
      </p:pic>
    </p:spTree>
    <p:extLst>
      <p:ext uri="{BB962C8B-B14F-4D97-AF65-F5344CB8AC3E}">
        <p14:creationId xmlns:p14="http://schemas.microsoft.com/office/powerpoint/2010/main" val="4019008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10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descr="1_blastocyst.jpg"/>
          <p:cNvPicPr>
            <a:picLocks noChangeAspect="1"/>
          </p:cNvPicPr>
          <p:nvPr/>
        </p:nvPicPr>
        <p:blipFill>
          <a:blip r:embed="rId3"/>
          <a:stretch>
            <a:fillRect/>
          </a:stretch>
        </p:blipFill>
        <p:spPr>
          <a:xfrm>
            <a:off x="0" y="534276"/>
            <a:ext cx="9144000" cy="5789448"/>
          </a:xfrm>
          <a:prstGeom prst="rect">
            <a:avLst/>
          </a:prstGeom>
        </p:spPr>
      </p:pic>
      <p:pic>
        <p:nvPicPr>
          <p:cNvPr id="8" name="Picture 7" descr="1_blastocyst.jpg"/>
          <p:cNvPicPr>
            <a:picLocks noChangeAspect="1"/>
          </p:cNvPicPr>
          <p:nvPr/>
        </p:nvPicPr>
        <p:blipFill>
          <a:blip r:embed="rId4"/>
          <a:stretch>
            <a:fillRect/>
          </a:stretch>
        </p:blipFill>
        <p:spPr>
          <a:xfrm>
            <a:off x="0" y="534276"/>
            <a:ext cx="9143999" cy="5789447"/>
          </a:xfrm>
          <a:prstGeom prst="rect">
            <a:avLst/>
          </a:prstGeom>
        </p:spPr>
      </p:pic>
      <p:pic>
        <p:nvPicPr>
          <p:cNvPr id="9" name="Picture 8" descr="3_cellsANDcholesterol.png"/>
          <p:cNvPicPr>
            <a:picLocks noChangeAspect="1"/>
          </p:cNvPicPr>
          <p:nvPr/>
        </p:nvPicPr>
        <p:blipFill>
          <a:blip r:embed="rId5"/>
          <a:stretch>
            <a:fillRect/>
          </a:stretch>
        </p:blipFill>
        <p:spPr>
          <a:xfrm>
            <a:off x="0" y="534276"/>
            <a:ext cx="9144000" cy="5789448"/>
          </a:xfrm>
          <a:prstGeom prst="rect">
            <a:avLst/>
          </a:prstGeom>
        </p:spPr>
      </p:pic>
      <p:pic>
        <p:nvPicPr>
          <p:cNvPr id="10" name="Picture 9" descr="4_LH.png"/>
          <p:cNvPicPr>
            <a:picLocks noChangeAspect="1"/>
          </p:cNvPicPr>
          <p:nvPr/>
        </p:nvPicPr>
        <p:blipFill>
          <a:blip r:embed="rId6"/>
          <a:stretch>
            <a:fillRect/>
          </a:stretch>
        </p:blipFill>
        <p:spPr>
          <a:xfrm>
            <a:off x="0" y="534276"/>
            <a:ext cx="9144000" cy="5789448"/>
          </a:xfrm>
          <a:prstGeom prst="rect">
            <a:avLst/>
          </a:prstGeom>
        </p:spPr>
      </p:pic>
      <p:pic>
        <p:nvPicPr>
          <p:cNvPr id="11" name="Picture 10" descr="4_LH.png"/>
          <p:cNvPicPr>
            <a:picLocks noChangeAspect="1"/>
          </p:cNvPicPr>
          <p:nvPr/>
        </p:nvPicPr>
        <p:blipFill>
          <a:blip r:embed="rId6"/>
          <a:stretch>
            <a:fillRect/>
          </a:stretch>
        </p:blipFill>
        <p:spPr>
          <a:xfrm>
            <a:off x="0" y="534276"/>
            <a:ext cx="9144000" cy="5789448"/>
          </a:xfrm>
          <a:prstGeom prst="rect">
            <a:avLst/>
          </a:prstGeom>
        </p:spPr>
      </p:pic>
      <p:pic>
        <p:nvPicPr>
          <p:cNvPr id="12" name="Picture 11" descr="5_ArrowAndTestINtheca.png"/>
          <p:cNvPicPr>
            <a:picLocks noChangeAspect="1"/>
          </p:cNvPicPr>
          <p:nvPr/>
        </p:nvPicPr>
        <p:blipFill>
          <a:blip r:embed="rId7"/>
          <a:stretch>
            <a:fillRect/>
          </a:stretch>
        </p:blipFill>
        <p:spPr>
          <a:xfrm>
            <a:off x="0" y="534276"/>
            <a:ext cx="9144000" cy="5789448"/>
          </a:xfrm>
          <a:prstGeom prst="rect">
            <a:avLst/>
          </a:prstGeom>
        </p:spPr>
      </p:pic>
      <p:pic>
        <p:nvPicPr>
          <p:cNvPr id="20" name="Picture 19" descr="5b_arrow to show slide.png"/>
          <p:cNvPicPr>
            <a:picLocks noChangeAspect="1"/>
          </p:cNvPicPr>
          <p:nvPr/>
        </p:nvPicPr>
        <p:blipFill>
          <a:blip r:embed="rId8"/>
          <a:stretch>
            <a:fillRect/>
          </a:stretch>
        </p:blipFill>
        <p:spPr>
          <a:xfrm>
            <a:off x="76199" y="534276"/>
            <a:ext cx="8991601" cy="5712372"/>
          </a:xfrm>
          <a:prstGeom prst="rect">
            <a:avLst/>
          </a:prstGeom>
        </p:spPr>
      </p:pic>
      <p:pic>
        <p:nvPicPr>
          <p:cNvPr id="22" name="Picture 21" descr="6_androsANDtestTOslideNEW.png"/>
          <p:cNvPicPr>
            <a:picLocks noChangeAspect="1"/>
          </p:cNvPicPr>
          <p:nvPr/>
        </p:nvPicPr>
        <p:blipFill>
          <a:blip r:embed="rId9"/>
          <a:stretch>
            <a:fillRect/>
          </a:stretch>
        </p:blipFill>
        <p:spPr>
          <a:xfrm>
            <a:off x="2894814" y="515422"/>
            <a:ext cx="9144000" cy="5789448"/>
          </a:xfrm>
          <a:prstGeom prst="rect">
            <a:avLst/>
          </a:prstGeom>
        </p:spPr>
      </p:pic>
      <p:pic>
        <p:nvPicPr>
          <p:cNvPr id="23" name="Picture 22" descr="7_FSH puzzle.png"/>
          <p:cNvPicPr>
            <a:picLocks noChangeAspect="1"/>
          </p:cNvPicPr>
          <p:nvPr/>
        </p:nvPicPr>
        <p:blipFill>
          <a:blip r:embed="rId10"/>
          <a:stretch>
            <a:fillRect/>
          </a:stretch>
        </p:blipFill>
        <p:spPr>
          <a:xfrm>
            <a:off x="0" y="534276"/>
            <a:ext cx="9144000" cy="5789448"/>
          </a:xfrm>
          <a:prstGeom prst="rect">
            <a:avLst/>
          </a:prstGeom>
        </p:spPr>
      </p:pic>
      <p:pic>
        <p:nvPicPr>
          <p:cNvPr id="28" name="Picture 27" descr="8_Arrow&amp;Estradiol.png"/>
          <p:cNvPicPr>
            <a:picLocks noChangeAspect="1"/>
          </p:cNvPicPr>
          <p:nvPr/>
        </p:nvPicPr>
        <p:blipFill>
          <a:blip r:embed="rId11"/>
          <a:stretch>
            <a:fillRect/>
          </a:stretch>
        </p:blipFill>
        <p:spPr>
          <a:xfrm>
            <a:off x="0" y="534276"/>
            <a:ext cx="9144000" cy="5789448"/>
          </a:xfrm>
          <a:prstGeom prst="rect">
            <a:avLst/>
          </a:prstGeom>
        </p:spPr>
      </p:pic>
      <p:pic>
        <p:nvPicPr>
          <p:cNvPr id="29" name="Picture 28" descr="9_Aromatization.png"/>
          <p:cNvPicPr>
            <a:picLocks noChangeAspect="1"/>
          </p:cNvPicPr>
          <p:nvPr/>
        </p:nvPicPr>
        <p:blipFill>
          <a:blip r:embed="rId12"/>
          <a:stretch>
            <a:fillRect/>
          </a:stretch>
        </p:blipFill>
        <p:spPr>
          <a:xfrm>
            <a:off x="-76199" y="584643"/>
            <a:ext cx="9143999" cy="5789448"/>
          </a:xfrm>
          <a:prstGeom prst="rect">
            <a:avLst/>
          </a:prstGeom>
        </p:spPr>
      </p:pic>
      <p:sp>
        <p:nvSpPr>
          <p:cNvPr id="2" name="Title 1"/>
          <p:cNvSpPr>
            <a:spLocks noGrp="1"/>
          </p:cNvSpPr>
          <p:nvPr>
            <p:ph type="title"/>
          </p:nvPr>
        </p:nvSpPr>
        <p:spPr>
          <a:xfrm>
            <a:off x="478277" y="-75762"/>
            <a:ext cx="8229600" cy="1143000"/>
          </a:xfrm>
        </p:spPr>
        <p:txBody>
          <a:bodyPr/>
          <a:lstStyle/>
          <a:p>
            <a:r>
              <a:rPr lang="en-US" dirty="0"/>
              <a:t>Estrogen Production</a:t>
            </a:r>
          </a:p>
        </p:txBody>
      </p:sp>
    </p:spTree>
    <p:extLst>
      <p:ext uri="{BB962C8B-B14F-4D97-AF65-F5344CB8AC3E}">
        <p14:creationId xmlns:p14="http://schemas.microsoft.com/office/powerpoint/2010/main" val="312804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lide(fromLeft)">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mph" presetSubtype="0" nodeType="clickEffect">
                                  <p:stCondLst>
                                    <p:cond delay="0"/>
                                  </p:stCondLst>
                                  <p:childTnLst>
                                    <p:set>
                                      <p:cBhvr rctx="PPT">
                                        <p:cTn id="55" dur="3000"/>
                                        <p:tgtEl>
                                          <p:spTgt spid="29"/>
                                        </p:tgtEl>
                                        <p:attrNameLst>
                                          <p:attrName>style.opacity</p:attrName>
                                        </p:attrNameLst>
                                      </p:cBhvr>
                                      <p:to>
                                        <p:strVal val="0.5"/>
                                      </p:to>
                                    </p:set>
                                    <p:animEffect filter="image" prLst="opacity: 0.5">
                                      <p:cBhvr rctx="IE">
                                        <p:cTn id="56" dur="3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AE70BF-81DD-41BF-8343-A461C41A2C48}"/>
              </a:ext>
            </a:extLst>
          </p:cNvPr>
          <p:cNvPicPr>
            <a:picLocks noChangeAspect="1"/>
          </p:cNvPicPr>
          <p:nvPr/>
        </p:nvPicPr>
        <p:blipFill rotWithShape="1">
          <a:blip r:embed="rId3"/>
          <a:srcRect l="30001" t="32120" r="41666" b="9771"/>
          <a:stretch/>
        </p:blipFill>
        <p:spPr>
          <a:xfrm>
            <a:off x="1752600" y="242047"/>
            <a:ext cx="5867400" cy="6730253"/>
          </a:xfrm>
          <a:prstGeom prst="rect">
            <a:avLst/>
          </a:prstGeom>
        </p:spPr>
      </p:pic>
    </p:spTree>
    <p:extLst>
      <p:ext uri="{BB962C8B-B14F-4D97-AF65-F5344CB8AC3E}">
        <p14:creationId xmlns:p14="http://schemas.microsoft.com/office/powerpoint/2010/main" val="241858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7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sz="half" idx="2"/>
          </p:nvPr>
        </p:nvSpPr>
        <p:spPr>
          <a:xfrm>
            <a:off x="457200" y="1575486"/>
            <a:ext cx="4040188" cy="3951288"/>
          </a:xfrm>
        </p:spPr>
        <p:txBody>
          <a:bodyPr>
            <a:normAutofit/>
          </a:bodyPr>
          <a:lstStyle/>
          <a:p>
            <a:r>
              <a:rPr lang="en-US" dirty="0"/>
              <a:t>Part 1: The normal hypothalamic-pituitary-ovarian axis (HPO Axis)</a:t>
            </a:r>
          </a:p>
          <a:p>
            <a:pPr lvl="1"/>
            <a:r>
              <a:rPr lang="en-US" dirty="0"/>
              <a:t>Distinguish the structures of the HPOA and describe how they interact as a feedback cycle</a:t>
            </a:r>
          </a:p>
          <a:p>
            <a:pPr lvl="1"/>
            <a:r>
              <a:rPr lang="en-US" dirty="0"/>
              <a:t>Discuss the major hormones involved in the HPOA</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4041775" cy="40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23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4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271" name="TextBox 2"/>
          <p:cNvSpPr txBox="1">
            <a:spLocks noChangeArrowheads="1"/>
          </p:cNvSpPr>
          <p:nvPr/>
        </p:nvSpPr>
        <p:spPr bwMode="auto">
          <a:xfrm>
            <a:off x="2734991" y="152400"/>
            <a:ext cx="2514600" cy="8617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dirty="0"/>
              <a:t>Peak E2</a:t>
            </a:r>
          </a:p>
          <a:p>
            <a:pPr algn="ctr" eaLnBrk="1" hangingPunct="1"/>
            <a:r>
              <a:rPr lang="en-US" altLang="en-US" sz="1600" dirty="0"/>
              <a:t>E2&gt;150 to 250 </a:t>
            </a:r>
            <a:r>
              <a:rPr lang="en-US" altLang="en-US" sz="1600" dirty="0" err="1"/>
              <a:t>pg</a:t>
            </a:r>
            <a:r>
              <a:rPr lang="en-US" altLang="en-US" sz="1600" dirty="0"/>
              <a:t>/ml&gt; 36 hours results in LH surge</a:t>
            </a:r>
          </a:p>
        </p:txBody>
      </p:sp>
      <p:sp>
        <p:nvSpPr>
          <p:cNvPr id="2" name="Down Arrow 1"/>
          <p:cNvSpPr/>
          <p:nvPr/>
        </p:nvSpPr>
        <p:spPr>
          <a:xfrm>
            <a:off x="3807125" y="1014174"/>
            <a:ext cx="370332"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rotWithShape="1">
          <a:blip r:embed="rId3"/>
          <a:srcRect l="32953" r="13066" b="43799"/>
          <a:stretch/>
        </p:blipFill>
        <p:spPr>
          <a:xfrm>
            <a:off x="1524000" y="1981200"/>
            <a:ext cx="6747288" cy="3951455"/>
          </a:xfrm>
          <a:prstGeom prst="rect">
            <a:avLst/>
          </a:prstGeom>
        </p:spPr>
      </p:pic>
    </p:spTree>
    <p:extLst>
      <p:ext uri="{BB962C8B-B14F-4D97-AF65-F5344CB8AC3E}">
        <p14:creationId xmlns:p14="http://schemas.microsoft.com/office/powerpoint/2010/main" val="272019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7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a:ln/>
        </p:spPr>
        <p:txBody>
          <a:bodyPr/>
          <a:lstStyle/>
          <a:p>
            <a:pPr defTabSz="914400"/>
            <a:r>
              <a:rPr lang="en-US" altLang="en-US" dirty="0"/>
              <a:t>Progesterone</a:t>
            </a:r>
          </a:p>
        </p:txBody>
      </p:sp>
      <p:sp>
        <p:nvSpPr>
          <p:cNvPr id="3" name="Content Placeholder 2"/>
          <p:cNvSpPr>
            <a:spLocks noGrp="1"/>
          </p:cNvSpPr>
          <p:nvPr>
            <p:ph sz="half" idx="2"/>
          </p:nvPr>
        </p:nvSpPr>
        <p:spPr/>
        <p:txBody>
          <a:bodyPr>
            <a:normAutofit fontScale="92500"/>
          </a:bodyPr>
          <a:lstStyle/>
          <a:p>
            <a:r>
              <a:rPr lang="en-US" dirty="0"/>
              <a:t>Progesterone is made by the Corpus Luteum</a:t>
            </a:r>
          </a:p>
          <a:p>
            <a:pPr lvl="1"/>
            <a:r>
              <a:rPr lang="en-US" dirty="0"/>
              <a:t>Feeds back to Hypo and Pit to regulate GnRH, FSH and LH secretion</a:t>
            </a:r>
          </a:p>
          <a:p>
            <a:pPr lvl="1"/>
            <a:r>
              <a:rPr lang="en-US" dirty="0"/>
              <a:t>Is secreted in small amounts by growing follicle</a:t>
            </a:r>
          </a:p>
          <a:p>
            <a:pPr lvl="1"/>
            <a:r>
              <a:rPr lang="en-US" dirty="0"/>
              <a:t>Stops the growth of the endometrium and causes it to secrete substances to support an early pregnancy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 y="1600200"/>
            <a:ext cx="4572000" cy="4600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216" y="2667000"/>
            <a:ext cx="1780584" cy="2681288"/>
          </a:xfrm>
          <a:prstGeom prst="rect">
            <a:avLst/>
          </a:prstGeom>
        </p:spPr>
      </p:pic>
      <p:pic>
        <p:nvPicPr>
          <p:cNvPr id="5" name="Content Placeholder 4"/>
          <p:cNvPicPr>
            <a:picLocks noGrp="1" noChangeAspect="1"/>
          </p:cNvPicPr>
          <p:nvPr>
            <p:ph sz="half" idx="1"/>
          </p:nvPr>
        </p:nvPicPr>
        <p:blipFill rotWithShape="1">
          <a:blip r:embed="rId5"/>
          <a:srcRect l="33962" t="4053" r="13208" b="-1328"/>
          <a:stretch/>
        </p:blipFill>
        <p:spPr>
          <a:xfrm>
            <a:off x="1621" y="1532845"/>
            <a:ext cx="4572000" cy="4735283"/>
          </a:xfrm>
          <a:prstGeom prst="rect">
            <a:avLst/>
          </a:prstGeom>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04" b="4150"/>
          <a:stretch/>
        </p:blipFill>
        <p:spPr bwMode="auto">
          <a:xfrm>
            <a:off x="2948257" y="4461131"/>
            <a:ext cx="1133475" cy="88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0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2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79286"/>
            <a:ext cx="8229600" cy="1143000"/>
          </a:xfrm>
          <a:noFill/>
        </p:spPr>
        <p:txBody>
          <a:bodyPr>
            <a:normAutofit/>
          </a:bodyPr>
          <a:lstStyle/>
          <a:p>
            <a:pPr algn="l"/>
            <a:r>
              <a:rPr lang="en-US" altLang="en-US" dirty="0">
                <a:solidFill>
                  <a:schemeClr val="tx1"/>
                </a:solidFill>
              </a:rPr>
              <a:t>P4 Relative to Initiation of LH Surge </a:t>
            </a:r>
          </a:p>
        </p:txBody>
      </p:sp>
      <p:pic>
        <p:nvPicPr>
          <p:cNvPr id="11" name="Content Placeholder 10"/>
          <p:cNvPicPr>
            <a:picLocks noGrp="1" noChangeAspect="1"/>
          </p:cNvPicPr>
          <p:nvPr>
            <p:ph sz="quarter" idx="4"/>
          </p:nvPr>
        </p:nvPicPr>
        <p:blipFill rotWithShape="1">
          <a:blip r:embed="rId2"/>
          <a:srcRect l="33432" t="3146" r="13780" b="43227"/>
          <a:stretch/>
        </p:blipFill>
        <p:spPr>
          <a:xfrm>
            <a:off x="1219200" y="2590573"/>
            <a:ext cx="6477000" cy="3701143"/>
          </a:xfrm>
          <a:prstGeom prst="rect">
            <a:avLst/>
          </a:prstGeom>
        </p:spPr>
      </p:pic>
      <p:sp>
        <p:nvSpPr>
          <p:cNvPr id="17" name="TextBox 16"/>
          <p:cNvSpPr txBox="1"/>
          <p:nvPr/>
        </p:nvSpPr>
        <p:spPr>
          <a:xfrm>
            <a:off x="4237264" y="1792598"/>
            <a:ext cx="740229" cy="584775"/>
          </a:xfrm>
          <a:prstGeom prst="rect">
            <a:avLst/>
          </a:prstGeom>
          <a:noFill/>
        </p:spPr>
        <p:txBody>
          <a:bodyPr wrap="square" rtlCol="0">
            <a:spAutoFit/>
          </a:bodyPr>
          <a:lstStyle/>
          <a:p>
            <a:r>
              <a:rPr lang="en-US" sz="1600" dirty="0">
                <a:solidFill>
                  <a:srgbClr val="FF0000"/>
                </a:solidFill>
              </a:rPr>
              <a:t>0.3</a:t>
            </a:r>
            <a:r>
              <a:rPr lang="en-US" sz="1600" dirty="0"/>
              <a:t> at surge</a:t>
            </a:r>
          </a:p>
        </p:txBody>
      </p:sp>
      <p:sp>
        <p:nvSpPr>
          <p:cNvPr id="18" name="TextBox 17"/>
          <p:cNvSpPr txBox="1"/>
          <p:nvPr/>
        </p:nvSpPr>
        <p:spPr>
          <a:xfrm>
            <a:off x="5029200" y="1669486"/>
            <a:ext cx="690154" cy="830997"/>
          </a:xfrm>
          <a:prstGeom prst="rect">
            <a:avLst/>
          </a:prstGeom>
          <a:noFill/>
        </p:spPr>
        <p:txBody>
          <a:bodyPr wrap="square" rtlCol="0">
            <a:spAutoFit/>
          </a:bodyPr>
          <a:lstStyle/>
          <a:p>
            <a:r>
              <a:rPr lang="en-US" sz="1600" dirty="0">
                <a:solidFill>
                  <a:srgbClr val="FF0000"/>
                </a:solidFill>
              </a:rPr>
              <a:t>1</a:t>
            </a:r>
            <a:r>
              <a:rPr lang="en-US" sz="1600" dirty="0"/>
              <a:t> @ 24 hours</a:t>
            </a:r>
          </a:p>
        </p:txBody>
      </p:sp>
      <p:sp>
        <p:nvSpPr>
          <p:cNvPr id="19" name="TextBox 18"/>
          <p:cNvSpPr txBox="1"/>
          <p:nvPr/>
        </p:nvSpPr>
        <p:spPr>
          <a:xfrm>
            <a:off x="5562600" y="1652976"/>
            <a:ext cx="713015" cy="830997"/>
          </a:xfrm>
          <a:prstGeom prst="rect">
            <a:avLst/>
          </a:prstGeom>
          <a:noFill/>
        </p:spPr>
        <p:txBody>
          <a:bodyPr wrap="square" rtlCol="0">
            <a:spAutoFit/>
          </a:bodyPr>
          <a:lstStyle/>
          <a:p>
            <a:r>
              <a:rPr lang="en-US" sz="1600" dirty="0">
                <a:solidFill>
                  <a:srgbClr val="FF0000"/>
                </a:solidFill>
              </a:rPr>
              <a:t>3</a:t>
            </a:r>
            <a:r>
              <a:rPr lang="en-US" sz="1600" dirty="0"/>
              <a:t> @ 48 hours</a:t>
            </a:r>
          </a:p>
        </p:txBody>
      </p:sp>
    </p:spTree>
    <p:extLst>
      <p:ext uri="{BB962C8B-B14F-4D97-AF65-F5344CB8AC3E}">
        <p14:creationId xmlns:p14="http://schemas.microsoft.com/office/powerpoint/2010/main" val="131044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Menstrual Cycle basics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1166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2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Menstrual Cycle Basic Terms</a:t>
            </a:r>
          </a:p>
        </p:txBody>
      </p:sp>
      <p:sp>
        <p:nvSpPr>
          <p:cNvPr id="3" name="Content Placeholder 2"/>
          <p:cNvSpPr>
            <a:spLocks noGrp="1"/>
          </p:cNvSpPr>
          <p:nvPr>
            <p:ph sz="half" idx="1"/>
          </p:nvPr>
        </p:nvSpPr>
        <p:spPr/>
        <p:txBody>
          <a:bodyPr>
            <a:normAutofit/>
          </a:bodyPr>
          <a:lstStyle/>
          <a:p>
            <a:r>
              <a:rPr lang="en-US" dirty="0"/>
              <a:t>Normal Values:</a:t>
            </a:r>
          </a:p>
          <a:p>
            <a:pPr lvl="1"/>
            <a:r>
              <a:rPr lang="en-US" dirty="0"/>
              <a:t>Duration: 28 +/- 7d</a:t>
            </a:r>
          </a:p>
          <a:p>
            <a:r>
              <a:rPr lang="en-US" dirty="0"/>
              <a:t>Amenorrhea</a:t>
            </a:r>
          </a:p>
          <a:p>
            <a:r>
              <a:rPr lang="en-US" dirty="0" err="1"/>
              <a:t>Oligomenorrhea</a:t>
            </a:r>
            <a:endParaRPr lang="en-US" dirty="0"/>
          </a:p>
          <a:p>
            <a:pPr lvl="1"/>
            <a:r>
              <a:rPr lang="en-US" dirty="0"/>
              <a:t>Intervals &gt;35 days</a:t>
            </a:r>
          </a:p>
          <a:p>
            <a:r>
              <a:rPr lang="en-US" dirty="0" err="1"/>
              <a:t>Polymenorrhea</a:t>
            </a:r>
            <a:endParaRPr lang="en-US" dirty="0"/>
          </a:p>
          <a:p>
            <a:pPr lvl="1"/>
            <a:r>
              <a:rPr lang="en-US" dirty="0"/>
              <a:t>Intervals &lt; 21 days</a:t>
            </a:r>
          </a:p>
        </p:txBody>
      </p:sp>
      <p:pic>
        <p:nvPicPr>
          <p:cNvPr id="7" name="Content Placeholder 6"/>
          <p:cNvPicPr>
            <a:picLocks noGrp="1" noChangeAspect="1"/>
          </p:cNvPicPr>
          <p:nvPr>
            <p:ph sz="half" idx="2"/>
          </p:nvPr>
        </p:nvPicPr>
        <p:blipFill>
          <a:blip r:embed="rId2"/>
          <a:stretch>
            <a:fillRect/>
          </a:stretch>
        </p:blipFill>
        <p:spPr>
          <a:xfrm>
            <a:off x="4469674" y="1676400"/>
            <a:ext cx="4038600" cy="4211682"/>
          </a:xfrm>
          <a:prstGeom prst="rect">
            <a:avLst/>
          </a:prstGeom>
        </p:spPr>
      </p:pic>
    </p:spTree>
    <p:extLst>
      <p:ext uri="{BB962C8B-B14F-4D97-AF65-F5344CB8AC3E}">
        <p14:creationId xmlns:p14="http://schemas.microsoft.com/office/powerpoint/2010/main" val="2140388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970" y="0"/>
            <a:ext cx="8839200" cy="1143000"/>
          </a:xfrm>
        </p:spPr>
        <p:txBody>
          <a:bodyPr>
            <a:normAutofit/>
          </a:bodyPr>
          <a:lstStyle/>
          <a:p>
            <a:r>
              <a:rPr lang="en-US" sz="3200" dirty="0"/>
              <a:t>Phases of Menstrual Cycle</a:t>
            </a:r>
          </a:p>
        </p:txBody>
      </p:sp>
      <p:sp>
        <p:nvSpPr>
          <p:cNvPr id="5" name="TextBox 4"/>
          <p:cNvSpPr txBox="1"/>
          <p:nvPr/>
        </p:nvSpPr>
        <p:spPr>
          <a:xfrm>
            <a:off x="2718984" y="5758166"/>
            <a:ext cx="1600200" cy="369332"/>
          </a:xfrm>
          <a:prstGeom prst="rect">
            <a:avLst/>
          </a:prstGeom>
          <a:noFill/>
        </p:spPr>
        <p:txBody>
          <a:bodyPr wrap="square" rtlCol="0">
            <a:spAutoFit/>
          </a:bodyPr>
          <a:lstStyle/>
          <a:p>
            <a:r>
              <a:rPr lang="en-US" dirty="0"/>
              <a:t>Proliferative</a:t>
            </a:r>
          </a:p>
        </p:txBody>
      </p:sp>
      <p:sp>
        <p:nvSpPr>
          <p:cNvPr id="6" name="TextBox 5"/>
          <p:cNvSpPr txBox="1"/>
          <p:nvPr/>
        </p:nvSpPr>
        <p:spPr>
          <a:xfrm>
            <a:off x="4689853" y="5750060"/>
            <a:ext cx="1752600" cy="369332"/>
          </a:xfrm>
          <a:prstGeom prst="rect">
            <a:avLst/>
          </a:prstGeom>
          <a:noFill/>
        </p:spPr>
        <p:txBody>
          <a:bodyPr wrap="square" rtlCol="0">
            <a:spAutoFit/>
          </a:bodyPr>
          <a:lstStyle/>
          <a:p>
            <a:pPr algn="ctr"/>
            <a:r>
              <a:rPr lang="en-US" dirty="0"/>
              <a:t>Secretory</a:t>
            </a:r>
          </a:p>
        </p:txBody>
      </p:sp>
      <p:sp>
        <p:nvSpPr>
          <p:cNvPr id="7" name="Left Brace 6"/>
          <p:cNvSpPr/>
          <p:nvPr/>
        </p:nvSpPr>
        <p:spPr>
          <a:xfrm rot="16200000">
            <a:off x="5280320" y="5007862"/>
            <a:ext cx="684530" cy="2166030"/>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3086738" y="5109831"/>
            <a:ext cx="684530" cy="1981201"/>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Content Placeholder 8"/>
          <p:cNvPicPr>
            <a:picLocks noGrp="1" noChangeAspect="1"/>
          </p:cNvPicPr>
          <p:nvPr>
            <p:ph idx="1"/>
          </p:nvPr>
        </p:nvPicPr>
        <p:blipFill rotWithShape="1">
          <a:blip r:embed="rId2"/>
          <a:srcRect l="32953" t="1683" r="14013"/>
          <a:stretch/>
        </p:blipFill>
        <p:spPr>
          <a:xfrm>
            <a:off x="2438400" y="1298848"/>
            <a:ext cx="4267200" cy="4449763"/>
          </a:xfrm>
          <a:prstGeom prst="rect">
            <a:avLst/>
          </a:prstGeom>
        </p:spPr>
      </p:pic>
      <p:pic>
        <p:nvPicPr>
          <p:cNvPr id="4" name="Picture 3"/>
          <p:cNvPicPr>
            <a:picLocks noChangeAspect="1"/>
          </p:cNvPicPr>
          <p:nvPr/>
        </p:nvPicPr>
        <p:blipFill>
          <a:blip r:embed="rId3"/>
          <a:stretch>
            <a:fillRect/>
          </a:stretch>
        </p:blipFill>
        <p:spPr>
          <a:xfrm rot="10800000">
            <a:off x="4583349" y="800276"/>
            <a:ext cx="1999661" cy="695004"/>
          </a:xfrm>
          <a:prstGeom prst="rect">
            <a:avLst/>
          </a:prstGeom>
        </p:spPr>
      </p:pic>
      <p:pic>
        <p:nvPicPr>
          <p:cNvPr id="10" name="Picture 9"/>
          <p:cNvPicPr>
            <a:picLocks noChangeAspect="1"/>
          </p:cNvPicPr>
          <p:nvPr/>
        </p:nvPicPr>
        <p:blipFill>
          <a:blip r:embed="rId3"/>
          <a:stretch>
            <a:fillRect/>
          </a:stretch>
        </p:blipFill>
        <p:spPr>
          <a:xfrm rot="10800000">
            <a:off x="2405052" y="805052"/>
            <a:ext cx="1999661" cy="695004"/>
          </a:xfrm>
          <a:prstGeom prst="rect">
            <a:avLst/>
          </a:prstGeom>
        </p:spPr>
      </p:pic>
      <p:sp>
        <p:nvSpPr>
          <p:cNvPr id="11" name="TextBox 10"/>
          <p:cNvSpPr txBox="1"/>
          <p:nvPr/>
        </p:nvSpPr>
        <p:spPr>
          <a:xfrm>
            <a:off x="2438400" y="1143119"/>
            <a:ext cx="1874299" cy="369332"/>
          </a:xfrm>
          <a:prstGeom prst="rect">
            <a:avLst/>
          </a:prstGeom>
          <a:noFill/>
        </p:spPr>
        <p:txBody>
          <a:bodyPr wrap="square" rtlCol="0">
            <a:spAutoFit/>
          </a:bodyPr>
          <a:lstStyle/>
          <a:p>
            <a:pPr algn="ctr"/>
            <a:r>
              <a:rPr lang="en-US" dirty="0"/>
              <a:t>Follicular</a:t>
            </a:r>
          </a:p>
        </p:txBody>
      </p:sp>
      <p:sp>
        <p:nvSpPr>
          <p:cNvPr id="12" name="TextBox 11"/>
          <p:cNvSpPr txBox="1"/>
          <p:nvPr/>
        </p:nvSpPr>
        <p:spPr>
          <a:xfrm>
            <a:off x="4804153" y="1162747"/>
            <a:ext cx="1524000" cy="369332"/>
          </a:xfrm>
          <a:prstGeom prst="rect">
            <a:avLst/>
          </a:prstGeom>
          <a:noFill/>
        </p:spPr>
        <p:txBody>
          <a:bodyPr wrap="square" rtlCol="0">
            <a:spAutoFit/>
          </a:bodyPr>
          <a:lstStyle/>
          <a:p>
            <a:pPr algn="ctr"/>
            <a:r>
              <a:rPr lang="en-US" dirty="0"/>
              <a:t>Luteal</a:t>
            </a:r>
          </a:p>
        </p:txBody>
      </p:sp>
    </p:spTree>
    <p:extLst>
      <p:ext uri="{BB962C8B-B14F-4D97-AF65-F5344CB8AC3E}">
        <p14:creationId xmlns:p14="http://schemas.microsoft.com/office/powerpoint/2010/main" val="206741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3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Menstrual Cycle Basics</a:t>
            </a:r>
          </a:p>
        </p:txBody>
      </p:sp>
      <p:sp>
        <p:nvSpPr>
          <p:cNvPr id="5" name="Content Placeholder 4"/>
          <p:cNvSpPr>
            <a:spLocks noGrp="1"/>
          </p:cNvSpPr>
          <p:nvPr>
            <p:ph sz="half" idx="1"/>
          </p:nvPr>
        </p:nvSpPr>
        <p:spPr/>
        <p:txBody>
          <a:bodyPr/>
          <a:lstStyle/>
          <a:p>
            <a:r>
              <a:rPr lang="en-US" dirty="0"/>
              <a:t>Follicular phase is variable</a:t>
            </a:r>
          </a:p>
          <a:p>
            <a:r>
              <a:rPr lang="en-US" dirty="0"/>
              <a:t>Corpus Luteum has a finite lifespan (14d) unless rescued by </a:t>
            </a:r>
            <a:r>
              <a:rPr lang="en-US" dirty="0" err="1"/>
              <a:t>hCG</a:t>
            </a:r>
            <a:endParaRPr lang="en-US" dirty="0"/>
          </a:p>
          <a:p>
            <a:r>
              <a:rPr lang="en-US" dirty="0"/>
              <a:t>E and P start to drop 7d prior to menses</a:t>
            </a:r>
          </a:p>
          <a:p>
            <a:pPr lvl="1"/>
            <a:r>
              <a:rPr lang="en-US" dirty="0"/>
              <a:t>Menses starts about 3d after P &lt;1 ng/ml</a:t>
            </a:r>
          </a:p>
        </p:txBody>
      </p:sp>
      <p:pic>
        <p:nvPicPr>
          <p:cNvPr id="3" name="Content Placeholder 2"/>
          <p:cNvPicPr>
            <a:picLocks noGrp="1" noChangeAspect="1"/>
          </p:cNvPicPr>
          <p:nvPr>
            <p:ph sz="half" idx="2"/>
          </p:nvPr>
        </p:nvPicPr>
        <p:blipFill>
          <a:blip r:embed="rId2"/>
          <a:stretch>
            <a:fillRect/>
          </a:stretch>
        </p:blipFill>
        <p:spPr>
          <a:xfrm>
            <a:off x="4648200" y="1757340"/>
            <a:ext cx="4038600" cy="4211682"/>
          </a:xfrm>
          <a:prstGeom prst="rect">
            <a:avLst/>
          </a:prstGeom>
        </p:spPr>
      </p:pic>
    </p:spTree>
    <p:extLst>
      <p:ext uri="{BB962C8B-B14F-4D97-AF65-F5344CB8AC3E}">
        <p14:creationId xmlns:p14="http://schemas.microsoft.com/office/powerpoint/2010/main" val="1986500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8229600" cy="1143000"/>
          </a:xfrm>
        </p:spPr>
        <p:txBody>
          <a:bodyPr>
            <a:normAutofit/>
          </a:bodyPr>
          <a:lstStyle/>
          <a:p>
            <a:r>
              <a:rPr lang="en-US" dirty="0"/>
              <a:t>Uterine Phases</a:t>
            </a:r>
          </a:p>
        </p:txBody>
      </p:sp>
      <p:sp>
        <p:nvSpPr>
          <p:cNvPr id="5" name="TextBox 4"/>
          <p:cNvSpPr txBox="1"/>
          <p:nvPr/>
        </p:nvSpPr>
        <p:spPr>
          <a:xfrm>
            <a:off x="2712499" y="6324600"/>
            <a:ext cx="1600200" cy="369332"/>
          </a:xfrm>
          <a:prstGeom prst="rect">
            <a:avLst/>
          </a:prstGeom>
          <a:noFill/>
        </p:spPr>
        <p:txBody>
          <a:bodyPr wrap="square" rtlCol="0">
            <a:spAutoFit/>
          </a:bodyPr>
          <a:lstStyle/>
          <a:p>
            <a:r>
              <a:rPr lang="en-US" dirty="0"/>
              <a:t>Proliferative</a:t>
            </a:r>
          </a:p>
        </p:txBody>
      </p:sp>
      <p:sp>
        <p:nvSpPr>
          <p:cNvPr id="6" name="TextBox 5"/>
          <p:cNvSpPr txBox="1"/>
          <p:nvPr/>
        </p:nvSpPr>
        <p:spPr>
          <a:xfrm>
            <a:off x="4529546" y="6324600"/>
            <a:ext cx="1752600" cy="369332"/>
          </a:xfrm>
          <a:prstGeom prst="rect">
            <a:avLst/>
          </a:prstGeom>
          <a:noFill/>
        </p:spPr>
        <p:txBody>
          <a:bodyPr wrap="square" rtlCol="0">
            <a:spAutoFit/>
          </a:bodyPr>
          <a:lstStyle/>
          <a:p>
            <a:pPr algn="ctr"/>
            <a:r>
              <a:rPr lang="en-US" dirty="0"/>
              <a:t>Secretory</a:t>
            </a:r>
          </a:p>
        </p:txBody>
      </p:sp>
      <p:sp>
        <p:nvSpPr>
          <p:cNvPr id="7" name="Left Brace 6"/>
          <p:cNvSpPr/>
          <p:nvPr/>
        </p:nvSpPr>
        <p:spPr>
          <a:xfrm rot="16200000">
            <a:off x="5661535" y="4055234"/>
            <a:ext cx="684530" cy="2254001"/>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3052337" y="4078066"/>
            <a:ext cx="684530" cy="2217199"/>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Content Placeholder 8"/>
          <p:cNvPicPr>
            <a:picLocks noGrp="1" noChangeAspect="1"/>
          </p:cNvPicPr>
          <p:nvPr>
            <p:ph idx="1"/>
          </p:nvPr>
        </p:nvPicPr>
        <p:blipFill rotWithShape="1">
          <a:blip r:embed="rId2"/>
          <a:srcRect l="32953" t="55484" r="14960"/>
          <a:stretch/>
        </p:blipFill>
        <p:spPr>
          <a:xfrm>
            <a:off x="2217199" y="2362200"/>
            <a:ext cx="4913602" cy="2362200"/>
          </a:xfrm>
          <a:prstGeom prst="rect">
            <a:avLst/>
          </a:prstGeom>
        </p:spPr>
      </p:pic>
      <p:pic>
        <p:nvPicPr>
          <p:cNvPr id="3" name="Picture 2"/>
          <p:cNvPicPr>
            <a:picLocks noChangeAspect="1"/>
          </p:cNvPicPr>
          <p:nvPr/>
        </p:nvPicPr>
        <p:blipFill>
          <a:blip r:embed="rId3"/>
          <a:stretch>
            <a:fillRect/>
          </a:stretch>
        </p:blipFill>
        <p:spPr>
          <a:xfrm>
            <a:off x="2217199" y="2362200"/>
            <a:ext cx="2438399" cy="1765720"/>
          </a:xfrm>
          <a:prstGeom prst="rect">
            <a:avLst/>
          </a:prstGeom>
        </p:spPr>
      </p:pic>
      <p:pic>
        <p:nvPicPr>
          <p:cNvPr id="4" name="Picture 3"/>
          <p:cNvPicPr>
            <a:picLocks noChangeAspect="1"/>
          </p:cNvPicPr>
          <p:nvPr/>
        </p:nvPicPr>
        <p:blipFill rotWithShape="1">
          <a:blip r:embed="rId4"/>
          <a:srcRect l="6794" t="-1" r="7989" b="858"/>
          <a:stretch/>
        </p:blipFill>
        <p:spPr>
          <a:xfrm>
            <a:off x="4655598" y="2362200"/>
            <a:ext cx="2438400" cy="1765720"/>
          </a:xfrm>
          <a:prstGeom prst="rect">
            <a:avLst/>
          </a:prstGeom>
        </p:spPr>
      </p:pic>
    </p:spTree>
    <p:extLst>
      <p:ext uri="{BB962C8B-B14F-4D97-AF65-F5344CB8AC3E}">
        <p14:creationId xmlns:p14="http://schemas.microsoft.com/office/powerpoint/2010/main" val="35974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970" y="0"/>
            <a:ext cx="8839200" cy="1143000"/>
          </a:xfrm>
        </p:spPr>
        <p:txBody>
          <a:bodyPr>
            <a:normAutofit/>
          </a:bodyPr>
          <a:lstStyle/>
          <a:p>
            <a:r>
              <a:rPr lang="en-US" sz="3200" dirty="0"/>
              <a:t>Ovarian and Uterine Events are Highly Synchronized</a:t>
            </a:r>
          </a:p>
        </p:txBody>
      </p:sp>
      <p:pic>
        <p:nvPicPr>
          <p:cNvPr id="9" name="Content Placeholder 8"/>
          <p:cNvPicPr>
            <a:picLocks noGrp="1" noChangeAspect="1"/>
          </p:cNvPicPr>
          <p:nvPr>
            <p:ph idx="1"/>
          </p:nvPr>
        </p:nvPicPr>
        <p:blipFill rotWithShape="1">
          <a:blip r:embed="rId2"/>
          <a:srcRect l="32953" t="1683" r="14013"/>
          <a:stretch/>
        </p:blipFill>
        <p:spPr>
          <a:xfrm>
            <a:off x="2438400" y="1298848"/>
            <a:ext cx="4267200" cy="4449763"/>
          </a:xfrm>
          <a:prstGeom prst="rect">
            <a:avLst/>
          </a:prstGeom>
        </p:spPr>
      </p:pic>
      <p:sp>
        <p:nvSpPr>
          <p:cNvPr id="3" name="Down Arrow 2"/>
          <p:cNvSpPr/>
          <p:nvPr/>
        </p:nvSpPr>
        <p:spPr>
          <a:xfrm rot="10800000">
            <a:off x="5257800" y="44196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261" t="7317" r="52489" b="74799"/>
          <a:stretch/>
        </p:blipFill>
        <p:spPr>
          <a:xfrm>
            <a:off x="5105400" y="5791200"/>
            <a:ext cx="1138687" cy="1002851"/>
          </a:xfrm>
          <a:prstGeom prst="rect">
            <a:avLst/>
          </a:prstGeom>
        </p:spPr>
      </p:pic>
    </p:spTree>
    <p:extLst>
      <p:ext uri="{BB962C8B-B14F-4D97-AF65-F5344CB8AC3E}">
        <p14:creationId xmlns:p14="http://schemas.microsoft.com/office/powerpoint/2010/main" val="3696231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482600" y="0"/>
            <a:ext cx="8229600" cy="1143000"/>
          </a:xfrm>
          <a:noFill/>
        </p:spPr>
        <p:txBody>
          <a:bodyPr/>
          <a:lstStyle/>
          <a:p>
            <a:r>
              <a:rPr lang="en-US" altLang="en-US" dirty="0">
                <a:solidFill>
                  <a:schemeClr val="tx1"/>
                </a:solidFill>
              </a:rPr>
              <a:t>Window of Receptivity</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0600" y="1752600"/>
            <a:ext cx="6927382" cy="4495800"/>
          </a:xfrm>
        </p:spPr>
      </p:pic>
      <p:sp>
        <p:nvSpPr>
          <p:cNvPr id="6" name="TextBox 5"/>
          <p:cNvSpPr txBox="1"/>
          <p:nvPr/>
        </p:nvSpPr>
        <p:spPr>
          <a:xfrm>
            <a:off x="4622800" y="1151467"/>
            <a:ext cx="4232509" cy="5016758"/>
          </a:xfrm>
          <a:prstGeom prst="rect">
            <a:avLst/>
          </a:prstGeom>
          <a:noFill/>
        </p:spPr>
        <p:txBody>
          <a:bodyPr wrap="square" rtlCol="0">
            <a:spAutoFit/>
          </a:bodyPr>
          <a:lstStyle/>
          <a:p>
            <a:pPr marL="338138" indent="-338138">
              <a:lnSpc>
                <a:spcPct val="100000"/>
              </a:lnSpc>
              <a:buClrTx/>
              <a:buFont typeface="Arial" pitchFamily="34" charset="0"/>
              <a:buChar char="•"/>
              <a:defRPr/>
            </a:pPr>
            <a:r>
              <a:rPr lang="en-US" sz="2800" dirty="0"/>
              <a:t>In a natural cycle, ovary and uterus in synchrony, so need to replicate this in stimulated cycle.</a:t>
            </a:r>
          </a:p>
          <a:p>
            <a:pPr marL="338138" indent="-338138">
              <a:lnSpc>
                <a:spcPct val="100000"/>
              </a:lnSpc>
              <a:buClrTx/>
              <a:buFont typeface="Arial" pitchFamily="34" charset="0"/>
              <a:buChar char="•"/>
              <a:defRPr/>
            </a:pPr>
            <a:r>
              <a:rPr lang="en-US" sz="2800" dirty="0"/>
              <a:t>It closes prematurely if:</a:t>
            </a:r>
          </a:p>
          <a:p>
            <a:pPr lvl="1">
              <a:lnSpc>
                <a:spcPct val="100000"/>
              </a:lnSpc>
              <a:buClrTx/>
              <a:buFont typeface="Times New Roman" pitchFamily="18" charset="0"/>
              <a:buChar char="-"/>
              <a:defRPr/>
            </a:pPr>
            <a:r>
              <a:rPr lang="en-US" sz="2400" dirty="0"/>
              <a:t>Endogenous P4 is elevated 	at trigger</a:t>
            </a:r>
          </a:p>
          <a:p>
            <a:pPr lvl="1">
              <a:lnSpc>
                <a:spcPct val="100000"/>
              </a:lnSpc>
              <a:buClrTx/>
              <a:buFont typeface="Times New Roman" pitchFamily="18" charset="0"/>
              <a:buChar char="-"/>
              <a:defRPr/>
            </a:pPr>
            <a:r>
              <a:rPr lang="en-US" sz="2400" dirty="0"/>
              <a:t>Exogenous P4 is given too 	early</a:t>
            </a:r>
            <a:endParaRPr lang="en-US" sz="2800" dirty="0"/>
          </a:p>
          <a:p>
            <a:pPr marL="338138" indent="-338138">
              <a:lnSpc>
                <a:spcPct val="100000"/>
              </a:lnSpc>
              <a:buClrTx/>
              <a:buFont typeface="Arial" pitchFamily="34" charset="0"/>
              <a:buChar char="•"/>
              <a:defRPr/>
            </a:pPr>
            <a:r>
              <a:rPr lang="en-US" sz="2800" dirty="0"/>
              <a:t>Timing of P4 “starts the clock” and can alter the window</a:t>
            </a:r>
            <a:endParaRPr lang="en-US" dirty="0"/>
          </a:p>
        </p:txBody>
      </p:sp>
      <p:sp>
        <p:nvSpPr>
          <p:cNvPr id="7" name="Content Placeholder 6"/>
          <p:cNvSpPr>
            <a:spLocks noGrp="1"/>
          </p:cNvSpPr>
          <p:nvPr>
            <p:ph sz="half" idx="1"/>
          </p:nvPr>
        </p:nvSpPr>
        <p:spPr>
          <a:xfrm>
            <a:off x="152400" y="4648200"/>
            <a:ext cx="4191000" cy="5147733"/>
          </a:xfrm>
        </p:spPr>
        <p:txBody>
          <a:bodyPr/>
          <a:lstStyle/>
          <a:p>
            <a:endParaRPr lang="en-US" dirty="0"/>
          </a:p>
        </p:txBody>
      </p:sp>
    </p:spTree>
    <p:extLst>
      <p:ext uri="{BB962C8B-B14F-4D97-AF65-F5344CB8AC3E}">
        <p14:creationId xmlns:p14="http://schemas.microsoft.com/office/powerpoint/2010/main" val="219341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sz="half" idx="1"/>
          </p:nvPr>
        </p:nvSpPr>
        <p:spPr/>
        <p:txBody>
          <a:bodyPr>
            <a:normAutofit/>
          </a:bodyPr>
          <a:lstStyle/>
          <a:p>
            <a:r>
              <a:rPr lang="en-US" dirty="0"/>
              <a:t>Part 2: The Menstrual Cycle</a:t>
            </a:r>
          </a:p>
          <a:p>
            <a:pPr lvl="1"/>
            <a:r>
              <a:rPr lang="en-US" dirty="0"/>
              <a:t>Identify the major hormones of the menstrual cycle and describe their major functions</a:t>
            </a:r>
          </a:p>
          <a:p>
            <a:pPr lvl="1"/>
            <a:r>
              <a:rPr lang="en-US" dirty="0"/>
              <a:t>Explore the different phases of the menstrual cycle-ovarian and uterine</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58602"/>
            <a:ext cx="4038600" cy="42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4472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Part 3: Female fertility: basic principles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534819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Female Fertility: Basic Principles</a:t>
            </a:r>
          </a:p>
        </p:txBody>
      </p:sp>
      <p:sp>
        <p:nvSpPr>
          <p:cNvPr id="5" name="Content Placeholder 4"/>
          <p:cNvSpPr>
            <a:spLocks noGrp="1"/>
          </p:cNvSpPr>
          <p:nvPr>
            <p:ph idx="1"/>
          </p:nvPr>
        </p:nvSpPr>
        <p:spPr/>
        <p:txBody>
          <a:bodyPr/>
          <a:lstStyle/>
          <a:p>
            <a:r>
              <a:rPr lang="en-US" dirty="0"/>
              <a:t>HPO Axis needs to be functioning properly</a:t>
            </a:r>
          </a:p>
          <a:p>
            <a:r>
              <a:rPr lang="en-US" dirty="0"/>
              <a:t>Uterus needs to be receptive to hormonal stimulation and implantation.</a:t>
            </a:r>
          </a:p>
          <a:p>
            <a:pPr lvl="1"/>
            <a:r>
              <a:rPr lang="en-US" dirty="0"/>
              <a:t>Cervix needs to allow the entry of sperm</a:t>
            </a:r>
          </a:p>
          <a:p>
            <a:r>
              <a:rPr lang="en-US" dirty="0"/>
              <a:t>Ovaries need to have viable follicles that respond to hormonal stimulation and ovulate</a:t>
            </a:r>
          </a:p>
        </p:txBody>
      </p:sp>
    </p:spTree>
    <p:extLst>
      <p:ext uri="{BB962C8B-B14F-4D97-AF65-F5344CB8AC3E}">
        <p14:creationId xmlns:p14="http://schemas.microsoft.com/office/powerpoint/2010/main" val="237069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Infertility Evaluation</a:t>
            </a:r>
          </a:p>
        </p:txBody>
      </p:sp>
      <p:sp>
        <p:nvSpPr>
          <p:cNvPr id="6" name="Content Placeholder 5"/>
          <p:cNvSpPr>
            <a:spLocks noGrp="1"/>
          </p:cNvSpPr>
          <p:nvPr>
            <p:ph idx="1"/>
          </p:nvPr>
        </p:nvSpPr>
        <p:spPr/>
        <p:txBody>
          <a:bodyPr/>
          <a:lstStyle/>
          <a:p>
            <a:r>
              <a:rPr lang="en-US" dirty="0"/>
              <a:t>Menstrual history</a:t>
            </a:r>
          </a:p>
          <a:p>
            <a:r>
              <a:rPr lang="en-US" dirty="0"/>
              <a:t>Day 3 FSH, LH and E2 (normal levels depend on lab assay)</a:t>
            </a:r>
          </a:p>
          <a:p>
            <a:pPr lvl="1"/>
            <a:r>
              <a:rPr lang="en-US" dirty="0"/>
              <a:t>E2&lt;70</a:t>
            </a:r>
          </a:p>
          <a:p>
            <a:pPr lvl="1"/>
            <a:r>
              <a:rPr lang="en-US" dirty="0"/>
              <a:t>FSH&lt;10</a:t>
            </a:r>
          </a:p>
          <a:p>
            <a:pPr lvl="1"/>
            <a:r>
              <a:rPr lang="en-US" dirty="0"/>
              <a:t>LH&lt;10</a:t>
            </a:r>
          </a:p>
          <a:p>
            <a:r>
              <a:rPr lang="en-US" dirty="0"/>
              <a:t>Luteal </a:t>
            </a:r>
            <a:r>
              <a:rPr lang="en-US" dirty="0" err="1"/>
              <a:t>Prog</a:t>
            </a:r>
            <a:r>
              <a:rPr lang="en-US" dirty="0"/>
              <a:t> level?</a:t>
            </a:r>
          </a:p>
          <a:p>
            <a:r>
              <a:rPr lang="en-US" dirty="0"/>
              <a:t>Evaluation of uterine cavity</a:t>
            </a:r>
          </a:p>
        </p:txBody>
      </p:sp>
    </p:spTree>
    <p:extLst>
      <p:ext uri="{BB962C8B-B14F-4D97-AF65-F5344CB8AC3E}">
        <p14:creationId xmlns:p14="http://schemas.microsoft.com/office/powerpoint/2010/main" val="143137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37160">
              <a:srgbClr val="FEFEFE"/>
            </a:gs>
            <a:gs pos="0">
              <a:schemeClr val="bg1">
                <a:tint val="40000"/>
                <a:satMod val="350000"/>
              </a:schemeClr>
            </a:gs>
            <a:gs pos="81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a:t>Luteal Phase Defect</a:t>
            </a:r>
          </a:p>
        </p:txBody>
      </p:sp>
      <p:sp>
        <p:nvSpPr>
          <p:cNvPr id="44035" name="Rectangle 3"/>
          <p:cNvSpPr>
            <a:spLocks noGrp="1" noChangeArrowheads="1"/>
          </p:cNvSpPr>
          <p:nvPr>
            <p:ph sz="half" idx="1"/>
          </p:nvPr>
        </p:nvSpPr>
        <p:spPr/>
        <p:txBody>
          <a:bodyPr>
            <a:normAutofit fontScale="92500"/>
          </a:bodyPr>
          <a:lstStyle/>
          <a:p>
            <a:pPr eaLnBrk="1" hangingPunct="1"/>
            <a:r>
              <a:rPr lang="en-US" altLang="en-US" dirty="0"/>
              <a:t>How do you determine this?</a:t>
            </a:r>
          </a:p>
          <a:p>
            <a:pPr eaLnBrk="1" hangingPunct="1"/>
            <a:r>
              <a:rPr lang="en-US" altLang="en-US" dirty="0"/>
              <a:t>Low luteal progesterone levels?</a:t>
            </a:r>
          </a:p>
          <a:p>
            <a:pPr eaLnBrk="1" hangingPunct="1"/>
            <a:r>
              <a:rPr lang="en-US" altLang="en-US" dirty="0"/>
              <a:t> Endometrial biopsy</a:t>
            </a:r>
          </a:p>
          <a:p>
            <a:pPr lvl="1" eaLnBrk="1" hangingPunct="1"/>
            <a:r>
              <a:rPr lang="en-US" altLang="en-US" dirty="0"/>
              <a:t>Histology results are subjective</a:t>
            </a:r>
          </a:p>
          <a:p>
            <a:pPr lvl="1" eaLnBrk="1" hangingPunct="1"/>
            <a:r>
              <a:rPr lang="en-US" altLang="en-US" dirty="0"/>
              <a:t>Gives limited information i.e. dating of endometrium, but receptivity is only implied</a:t>
            </a:r>
          </a:p>
        </p:txBody>
      </p:sp>
      <p:pic>
        <p:nvPicPr>
          <p:cNvPr id="3" name="Content Placeholder 2"/>
          <p:cNvPicPr>
            <a:picLocks noGrp="1" noChangeAspect="1"/>
          </p:cNvPicPr>
          <p:nvPr>
            <p:ph sz="half" idx="2"/>
          </p:nvPr>
        </p:nvPicPr>
        <p:blipFill>
          <a:blip r:embed="rId2"/>
          <a:stretch>
            <a:fillRect/>
          </a:stretch>
        </p:blipFill>
        <p:spPr>
          <a:xfrm>
            <a:off x="4483155" y="1771185"/>
            <a:ext cx="4203645" cy="4354977"/>
          </a:xfrm>
          <a:prstGeom prst="rect">
            <a:avLst/>
          </a:prstGeom>
        </p:spPr>
      </p:pic>
    </p:spTree>
    <p:extLst>
      <p:ext uri="{BB962C8B-B14F-4D97-AF65-F5344CB8AC3E}">
        <p14:creationId xmlns:p14="http://schemas.microsoft.com/office/powerpoint/2010/main" val="2122682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a:t>Principles of Superovulation</a:t>
            </a:r>
          </a:p>
        </p:txBody>
      </p:sp>
      <p:sp>
        <p:nvSpPr>
          <p:cNvPr id="32771" name="Rectangle 3"/>
          <p:cNvSpPr>
            <a:spLocks noGrp="1" noChangeArrowheads="1"/>
          </p:cNvSpPr>
          <p:nvPr>
            <p:ph sz="half" idx="1"/>
          </p:nvPr>
        </p:nvSpPr>
        <p:spPr/>
        <p:txBody>
          <a:bodyPr>
            <a:normAutofit fontScale="92500" lnSpcReduction="20000"/>
          </a:bodyPr>
          <a:lstStyle/>
          <a:p>
            <a:pPr eaLnBrk="1" hangingPunct="1">
              <a:buFontTx/>
              <a:buNone/>
            </a:pPr>
            <a:r>
              <a:rPr lang="en-US" altLang="en-US" dirty="0"/>
              <a:t>In gonadotropin-treated cycles:</a:t>
            </a:r>
          </a:p>
          <a:p>
            <a:pPr lvl="1" eaLnBrk="1" hangingPunct="1"/>
            <a:r>
              <a:rPr lang="en-US" altLang="en-US" dirty="0"/>
              <a:t>Small (&lt;10 mm) follicles need constant, exogenous FSH in order to grow and mature</a:t>
            </a:r>
          </a:p>
          <a:p>
            <a:pPr lvl="2" eaLnBrk="1" hangingPunct="1"/>
            <a:r>
              <a:rPr lang="en-US" altLang="en-US" dirty="0"/>
              <a:t>FSH levels rise and stay elevated until trigger shot</a:t>
            </a:r>
          </a:p>
          <a:p>
            <a:pPr lvl="1" eaLnBrk="1" hangingPunct="1"/>
            <a:r>
              <a:rPr lang="en-US" altLang="en-US" dirty="0"/>
              <a:t>Once follicles reach 10-12 mm, granulosa cells become receptive to LH stimulation</a:t>
            </a:r>
          </a:p>
          <a:p>
            <a:pPr lvl="2" eaLnBrk="1" hangingPunct="1"/>
            <a:r>
              <a:rPr lang="en-US" altLang="en-US" dirty="0"/>
              <a:t>Maturing follicle may become less dependent on FSH at this point</a:t>
            </a:r>
          </a:p>
        </p:txBody>
      </p:sp>
      <p:pic>
        <p:nvPicPr>
          <p:cNvPr id="3" name="Content Placeholder 2"/>
          <p:cNvPicPr>
            <a:picLocks noGrp="1" noChangeAspect="1"/>
          </p:cNvPicPr>
          <p:nvPr>
            <p:ph sz="half" idx="2"/>
          </p:nvPr>
        </p:nvPicPr>
        <p:blipFill>
          <a:blip r:embed="rId3"/>
          <a:stretch>
            <a:fillRect/>
          </a:stretch>
        </p:blipFill>
        <p:spPr>
          <a:xfrm>
            <a:off x="4765383" y="1881810"/>
            <a:ext cx="3804234" cy="3962743"/>
          </a:xfrm>
          <a:prstGeom prst="rect">
            <a:avLst/>
          </a:prstGeom>
        </p:spPr>
      </p:pic>
      <p:sp>
        <p:nvSpPr>
          <p:cNvPr id="32772" name="Text Box 4"/>
          <p:cNvSpPr txBox="1">
            <a:spLocks noChangeArrowheads="1"/>
          </p:cNvSpPr>
          <p:nvPr/>
        </p:nvSpPr>
        <p:spPr bwMode="auto">
          <a:xfrm>
            <a:off x="838200" y="62484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*Stanger, et al, 1985; Howles et al, 1986; Regan, et al, 1990</a:t>
            </a:r>
          </a:p>
        </p:txBody>
      </p:sp>
    </p:spTree>
    <p:extLst>
      <p:ext uri="{BB962C8B-B14F-4D97-AF65-F5344CB8AC3E}">
        <p14:creationId xmlns:p14="http://schemas.microsoft.com/office/powerpoint/2010/main" val="2923462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Nursing Considerations</a:t>
            </a:r>
          </a:p>
        </p:txBody>
      </p:sp>
      <p:sp>
        <p:nvSpPr>
          <p:cNvPr id="6" name="Content Placeholder 5"/>
          <p:cNvSpPr>
            <a:spLocks noGrp="1"/>
          </p:cNvSpPr>
          <p:nvPr>
            <p:ph idx="1"/>
          </p:nvPr>
        </p:nvSpPr>
        <p:spPr/>
        <p:txBody>
          <a:bodyPr/>
          <a:lstStyle/>
          <a:p>
            <a:r>
              <a:rPr lang="en-US" dirty="0"/>
              <a:t>The fact that a woman has regular cycles has no bearing on her ovarian reserve and her risk for aneuploidy.</a:t>
            </a:r>
          </a:p>
        </p:txBody>
      </p:sp>
    </p:spTree>
    <p:extLst>
      <p:ext uri="{BB962C8B-B14F-4D97-AF65-F5344CB8AC3E}">
        <p14:creationId xmlns:p14="http://schemas.microsoft.com/office/powerpoint/2010/main" val="2559378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2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270" name="TextBox 1"/>
          <p:cNvSpPr txBox="1">
            <a:spLocks noChangeArrowheads="1"/>
          </p:cNvSpPr>
          <p:nvPr/>
        </p:nvSpPr>
        <p:spPr bwMode="auto">
          <a:xfrm>
            <a:off x="685800" y="304800"/>
            <a:ext cx="2132013" cy="110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dirty="0"/>
              <a:t>Day 2-4</a:t>
            </a:r>
          </a:p>
          <a:p>
            <a:pPr eaLnBrk="1" hangingPunct="1"/>
            <a:r>
              <a:rPr lang="en-US" altLang="en-US" sz="1600" dirty="0"/>
              <a:t>E2&lt;85</a:t>
            </a:r>
          </a:p>
          <a:p>
            <a:pPr eaLnBrk="1" hangingPunct="1"/>
            <a:r>
              <a:rPr lang="en-US" altLang="en-US" sz="1600" dirty="0"/>
              <a:t>P&lt;2.5</a:t>
            </a:r>
          </a:p>
          <a:p>
            <a:pPr eaLnBrk="1" hangingPunct="1"/>
            <a:r>
              <a:rPr lang="en-US" altLang="en-US" sz="1600" dirty="0" err="1"/>
              <a:t>bHCG</a:t>
            </a:r>
            <a:r>
              <a:rPr lang="en-US" altLang="en-US" sz="1600" dirty="0"/>
              <a:t>&lt;5</a:t>
            </a:r>
          </a:p>
        </p:txBody>
      </p:sp>
      <p:sp>
        <p:nvSpPr>
          <p:cNvPr id="11271" name="TextBox 2"/>
          <p:cNvSpPr txBox="1">
            <a:spLocks noChangeArrowheads="1"/>
          </p:cNvSpPr>
          <p:nvPr/>
        </p:nvSpPr>
        <p:spPr bwMode="auto">
          <a:xfrm>
            <a:off x="2971800" y="3175"/>
            <a:ext cx="2514600"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t>Day 10-12</a:t>
            </a:r>
          </a:p>
          <a:p>
            <a:pPr algn="ctr" eaLnBrk="1" hangingPunct="1"/>
            <a:r>
              <a:rPr lang="en-US" altLang="en-US"/>
              <a:t>“Midcycle”</a:t>
            </a:r>
          </a:p>
          <a:p>
            <a:pPr eaLnBrk="1" hangingPunct="1"/>
            <a:r>
              <a:rPr lang="en-US" altLang="en-US" sz="1600"/>
              <a:t>E&gt;150 (unless femara)</a:t>
            </a:r>
          </a:p>
          <a:p>
            <a:pPr eaLnBrk="1" hangingPunct="1"/>
            <a:r>
              <a:rPr lang="en-US" altLang="en-US" sz="1600"/>
              <a:t>P&lt;3</a:t>
            </a:r>
          </a:p>
          <a:p>
            <a:pPr eaLnBrk="1" hangingPunct="1"/>
            <a:r>
              <a:rPr lang="en-US" altLang="en-US" sz="1600"/>
              <a:t>LH&lt;15</a:t>
            </a:r>
          </a:p>
        </p:txBody>
      </p:sp>
      <p:sp>
        <p:nvSpPr>
          <p:cNvPr id="11272" name="TextBox 3"/>
          <p:cNvSpPr txBox="1">
            <a:spLocks noChangeArrowheads="1"/>
          </p:cNvSpPr>
          <p:nvPr/>
        </p:nvSpPr>
        <p:spPr bwMode="auto">
          <a:xfrm>
            <a:off x="5791200" y="304800"/>
            <a:ext cx="1828800" cy="113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t>Day 19-21</a:t>
            </a:r>
          </a:p>
          <a:p>
            <a:pPr algn="ctr" eaLnBrk="1" hangingPunct="1"/>
            <a:r>
              <a:rPr lang="en-US" altLang="en-US"/>
              <a:t>“luteal levels”</a:t>
            </a:r>
          </a:p>
          <a:p>
            <a:pPr eaLnBrk="1" hangingPunct="1"/>
            <a:r>
              <a:rPr lang="en-US" altLang="en-US" sz="1600"/>
              <a:t>E&gt;120</a:t>
            </a:r>
          </a:p>
          <a:p>
            <a:pPr eaLnBrk="1" hangingPunct="1"/>
            <a:r>
              <a:rPr lang="en-US" altLang="en-US" sz="1600"/>
              <a:t>P&gt;12</a:t>
            </a:r>
          </a:p>
        </p:txBody>
      </p:sp>
      <p:sp>
        <p:nvSpPr>
          <p:cNvPr id="11273" name="TextBox 4"/>
          <p:cNvSpPr txBox="1">
            <a:spLocks noChangeArrowheads="1"/>
          </p:cNvSpPr>
          <p:nvPr/>
        </p:nvSpPr>
        <p:spPr bwMode="auto">
          <a:xfrm>
            <a:off x="2019300" y="1671470"/>
            <a:ext cx="4724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a:t>Mature follicle=20 mm </a:t>
            </a:r>
            <a:r>
              <a:rPr lang="en-US" altLang="en-US" sz="1600" dirty="0"/>
              <a:t>(but ≥ 15 mm responds to trigger shot.</a:t>
            </a:r>
          </a:p>
        </p:txBody>
      </p:sp>
      <p:sp>
        <p:nvSpPr>
          <p:cNvPr id="11274" name="TextBox 5"/>
          <p:cNvSpPr txBox="1">
            <a:spLocks noChangeArrowheads="1"/>
          </p:cNvSpPr>
          <p:nvPr/>
        </p:nvSpPr>
        <p:spPr bwMode="auto">
          <a:xfrm>
            <a:off x="1143000" y="6019800"/>
            <a:ext cx="175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t>Endo lining ≤ 5 mm</a:t>
            </a:r>
          </a:p>
        </p:txBody>
      </p:sp>
      <p:sp>
        <p:nvSpPr>
          <p:cNvPr id="11275" name="TextBox 6"/>
          <p:cNvSpPr txBox="1">
            <a:spLocks noChangeArrowheads="1"/>
          </p:cNvSpPr>
          <p:nvPr/>
        </p:nvSpPr>
        <p:spPr bwMode="auto">
          <a:xfrm>
            <a:off x="3352800" y="5941062"/>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dirty="0"/>
              <a:t>Endo lining ≥ 7 mm</a:t>
            </a:r>
          </a:p>
          <a:p>
            <a:pPr algn="ctr" eaLnBrk="1" hangingPunct="1"/>
            <a:r>
              <a:rPr lang="en-US" altLang="en-US" sz="1600" dirty="0"/>
              <a:t>Type 1-2 (</a:t>
            </a:r>
            <a:r>
              <a:rPr lang="en-US" altLang="en-US" sz="1600" dirty="0" err="1"/>
              <a:t>trilaminar</a:t>
            </a:r>
            <a:r>
              <a:rPr lang="en-US" altLang="en-US" sz="1600" dirty="0"/>
              <a:t>)</a:t>
            </a:r>
          </a:p>
        </p:txBody>
      </p:sp>
      <p:pic>
        <p:nvPicPr>
          <p:cNvPr id="2" name="Picture 1"/>
          <p:cNvPicPr>
            <a:picLocks noChangeAspect="1"/>
          </p:cNvPicPr>
          <p:nvPr/>
        </p:nvPicPr>
        <p:blipFill>
          <a:blip r:embed="rId3"/>
          <a:stretch>
            <a:fillRect/>
          </a:stretch>
        </p:blipFill>
        <p:spPr>
          <a:xfrm>
            <a:off x="1987548" y="2514601"/>
            <a:ext cx="4983163" cy="3276600"/>
          </a:xfrm>
          <a:prstGeom prst="rect">
            <a:avLst/>
          </a:prstGeom>
        </p:spPr>
      </p:pic>
    </p:spTree>
    <p:extLst>
      <p:ext uri="{BB962C8B-B14F-4D97-AF65-F5344CB8AC3E}">
        <p14:creationId xmlns:p14="http://schemas.microsoft.com/office/powerpoint/2010/main" val="2481808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word about </a:t>
            </a:r>
            <a:r>
              <a:rPr lang="en-US" dirty="0" err="1"/>
              <a:t>amh</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378571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AMH</a:t>
            </a:r>
          </a:p>
        </p:txBody>
      </p:sp>
      <p:sp>
        <p:nvSpPr>
          <p:cNvPr id="3" name="Content Placeholder 2"/>
          <p:cNvSpPr>
            <a:spLocks noGrp="1"/>
          </p:cNvSpPr>
          <p:nvPr>
            <p:ph idx="1"/>
          </p:nvPr>
        </p:nvSpPr>
        <p:spPr/>
        <p:txBody>
          <a:bodyPr>
            <a:normAutofit fontScale="85000" lnSpcReduction="10000"/>
          </a:bodyPr>
          <a:lstStyle/>
          <a:p>
            <a:r>
              <a:rPr lang="en-US" dirty="0"/>
              <a:t>Anti-Mullerian Hormone (AMH) or Mullerian Inhibiting Substance (MIS)</a:t>
            </a:r>
          </a:p>
          <a:p>
            <a:r>
              <a:rPr lang="en-US" dirty="0"/>
              <a:t>What does it do?</a:t>
            </a:r>
          </a:p>
          <a:p>
            <a:pPr lvl="1"/>
            <a:r>
              <a:rPr lang="en-US" dirty="0"/>
              <a:t>Primary role: regression of mullerian ducts in male fetus </a:t>
            </a:r>
          </a:p>
          <a:p>
            <a:pPr lvl="1"/>
            <a:r>
              <a:rPr lang="en-US" dirty="0"/>
              <a:t>AMH expression is produced by ovarian granulosa cells</a:t>
            </a:r>
            <a:endParaRPr lang="en-US" u="sng" dirty="0"/>
          </a:p>
          <a:p>
            <a:r>
              <a:rPr lang="en-US" dirty="0"/>
              <a:t>AMH levels are predictive of ovarian response</a:t>
            </a:r>
          </a:p>
          <a:p>
            <a:pPr lvl="1"/>
            <a:r>
              <a:rPr lang="en-US" dirty="0"/>
              <a:t>Higher = better</a:t>
            </a:r>
          </a:p>
          <a:p>
            <a:pPr lvl="1"/>
            <a:r>
              <a:rPr lang="en-US" dirty="0"/>
              <a:t>Lower = worse       (opposite of FSH)</a:t>
            </a:r>
          </a:p>
          <a:p>
            <a:r>
              <a:rPr lang="en-US" dirty="0"/>
              <a:t>Cycle Independent</a:t>
            </a:r>
          </a:p>
          <a:p>
            <a:pPr lvl="1"/>
            <a:r>
              <a:rPr lang="en-US" dirty="0"/>
              <a:t>No need to draw on certain cycle days</a:t>
            </a:r>
          </a:p>
          <a:p>
            <a:pPr marL="457200" lvl="1" indent="0">
              <a:buNone/>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388982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5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Counsel 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48491052"/>
              </p:ext>
            </p:extLst>
          </p:nvPr>
        </p:nvGraphicFramePr>
        <p:xfrm>
          <a:off x="381000" y="1905000"/>
          <a:ext cx="8229600" cy="3581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16280">
                <a:tc>
                  <a:txBody>
                    <a:bodyPr/>
                    <a:lstStyle/>
                    <a:p>
                      <a:r>
                        <a:rPr lang="en-US" dirty="0"/>
                        <a:t>AMH Level</a:t>
                      </a:r>
                    </a:p>
                  </a:txBody>
                  <a:tcPr/>
                </a:tc>
                <a:tc>
                  <a:txBody>
                    <a:bodyPr/>
                    <a:lstStyle/>
                    <a:p>
                      <a:r>
                        <a:rPr lang="en-US" dirty="0"/>
                        <a:t>Ovarian Reserve?</a:t>
                      </a:r>
                    </a:p>
                  </a:txBody>
                  <a:tcPr/>
                </a:tc>
                <a:tc>
                  <a:txBody>
                    <a:bodyPr/>
                    <a:lstStyle/>
                    <a:p>
                      <a:r>
                        <a:rPr lang="en-US" dirty="0"/>
                        <a:t>Implications for Pt:</a:t>
                      </a:r>
                    </a:p>
                  </a:txBody>
                  <a:tcPr/>
                </a:tc>
                <a:extLst>
                  <a:ext uri="{0D108BD9-81ED-4DB2-BD59-A6C34878D82A}">
                    <a16:rowId xmlns:a16="http://schemas.microsoft.com/office/drawing/2014/main" val="10000"/>
                  </a:ext>
                </a:extLst>
              </a:tr>
              <a:tr h="716280">
                <a:tc>
                  <a:txBody>
                    <a:bodyPr/>
                    <a:lstStyle/>
                    <a:p>
                      <a:r>
                        <a:rPr lang="en-US" dirty="0"/>
                        <a:t>0.1-0.3</a:t>
                      </a:r>
                    </a:p>
                  </a:txBody>
                  <a:tcPr/>
                </a:tc>
                <a:tc>
                  <a:txBody>
                    <a:bodyPr/>
                    <a:lstStyle/>
                    <a:p>
                      <a:r>
                        <a:rPr lang="en-US" dirty="0"/>
                        <a:t>Severe DOR</a:t>
                      </a:r>
                    </a:p>
                  </a:txBody>
                  <a:tcPr/>
                </a:tc>
                <a:tc>
                  <a:txBody>
                    <a:bodyPr/>
                    <a:lstStyle/>
                    <a:p>
                      <a:r>
                        <a:rPr lang="en-US" dirty="0"/>
                        <a:t>Treat</a:t>
                      </a:r>
                      <a:r>
                        <a:rPr lang="en-US" baseline="0" dirty="0"/>
                        <a:t> as if FSH&gt;14</a:t>
                      </a:r>
                    </a:p>
                    <a:p>
                      <a:endParaRPr lang="en-US" dirty="0"/>
                    </a:p>
                  </a:txBody>
                  <a:tcPr/>
                </a:tc>
                <a:extLst>
                  <a:ext uri="{0D108BD9-81ED-4DB2-BD59-A6C34878D82A}">
                    <a16:rowId xmlns:a16="http://schemas.microsoft.com/office/drawing/2014/main" val="10001"/>
                  </a:ext>
                </a:extLst>
              </a:tr>
              <a:tr h="716280">
                <a:tc>
                  <a:txBody>
                    <a:bodyPr/>
                    <a:lstStyle/>
                    <a:p>
                      <a:r>
                        <a:rPr lang="en-US" dirty="0"/>
                        <a:t>0.3-1.0</a:t>
                      </a:r>
                    </a:p>
                  </a:txBody>
                  <a:tcPr/>
                </a:tc>
                <a:tc>
                  <a:txBody>
                    <a:bodyPr/>
                    <a:lstStyle/>
                    <a:p>
                      <a:r>
                        <a:rPr lang="en-US" dirty="0"/>
                        <a:t>Gray Range</a:t>
                      </a:r>
                    </a:p>
                  </a:txBody>
                  <a:tcPr/>
                </a:tc>
                <a:tc>
                  <a:txBody>
                    <a:bodyPr/>
                    <a:lstStyle/>
                    <a:p>
                      <a:r>
                        <a:rPr lang="en-US" dirty="0"/>
                        <a:t>Treat As if FSH ≈10-13</a:t>
                      </a:r>
                    </a:p>
                  </a:txBody>
                  <a:tcPr/>
                </a:tc>
                <a:extLst>
                  <a:ext uri="{0D108BD9-81ED-4DB2-BD59-A6C34878D82A}">
                    <a16:rowId xmlns:a16="http://schemas.microsoft.com/office/drawing/2014/main" val="10002"/>
                  </a:ext>
                </a:extLst>
              </a:tr>
              <a:tr h="716280">
                <a:tc>
                  <a:txBody>
                    <a:bodyPr/>
                    <a:lstStyle/>
                    <a:p>
                      <a:r>
                        <a:rPr lang="en-US" dirty="0"/>
                        <a:t>1.0-3.5</a:t>
                      </a:r>
                    </a:p>
                  </a:txBody>
                  <a:tcPr/>
                </a:tc>
                <a:tc>
                  <a:txBody>
                    <a:bodyPr/>
                    <a:lstStyle/>
                    <a:p>
                      <a:r>
                        <a:rPr lang="en-US" dirty="0"/>
                        <a:t>Normal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Treat</a:t>
                      </a:r>
                      <a:r>
                        <a:rPr lang="en-US" baseline="0" dirty="0"/>
                        <a:t> as if FSH &lt;10</a:t>
                      </a:r>
                      <a:endParaRPr lang="en-US" dirty="0"/>
                    </a:p>
                  </a:txBody>
                  <a:tcPr/>
                </a:tc>
                <a:extLst>
                  <a:ext uri="{0D108BD9-81ED-4DB2-BD59-A6C34878D82A}">
                    <a16:rowId xmlns:a16="http://schemas.microsoft.com/office/drawing/2014/main" val="10003"/>
                  </a:ext>
                </a:extLst>
              </a:tr>
              <a:tr h="716280">
                <a:tc>
                  <a:txBody>
                    <a:bodyPr/>
                    <a:lstStyle/>
                    <a:p>
                      <a:r>
                        <a:rPr lang="en-US" dirty="0"/>
                        <a:t>&gt;3.5</a:t>
                      </a:r>
                    </a:p>
                  </a:txBody>
                  <a:tcPr/>
                </a:tc>
                <a:tc>
                  <a:txBody>
                    <a:bodyPr/>
                    <a:lstStyle/>
                    <a:p>
                      <a:r>
                        <a:rPr lang="en-US" dirty="0"/>
                        <a:t>PCOS?</a:t>
                      </a:r>
                    </a:p>
                  </a:txBody>
                  <a:tcPr/>
                </a:tc>
                <a:tc>
                  <a:txBody>
                    <a:bodyPr/>
                    <a:lstStyle/>
                    <a:p>
                      <a:r>
                        <a:rPr lang="en-US" dirty="0"/>
                        <a:t>OHSS precautions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66017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sz="half" idx="1"/>
          </p:nvPr>
        </p:nvSpPr>
        <p:spPr/>
        <p:txBody>
          <a:bodyPr>
            <a:normAutofit/>
          </a:bodyPr>
          <a:lstStyle/>
          <a:p>
            <a:r>
              <a:rPr lang="en-US" dirty="0"/>
              <a:t>Part 3: Female Fertility	</a:t>
            </a:r>
          </a:p>
          <a:p>
            <a:pPr lvl="1"/>
            <a:r>
              <a:rPr lang="en-US" dirty="0"/>
              <a:t>Identify the basic principles of female fertility as they relate to the HPOA and menstrual cycle </a:t>
            </a: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1371600"/>
            <a:ext cx="3151905" cy="39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105400"/>
            <a:ext cx="1749425"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306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The hormones produced by a normally functioning hypothalamic-pituitary-ovarian axis (HPO Axis) interact in a feedback cycle. </a:t>
            </a:r>
          </a:p>
          <a:p>
            <a:r>
              <a:rPr lang="en-US" dirty="0"/>
              <a:t>The menstrual cycle is a result of ovarian and uterine synchrony</a:t>
            </a:r>
          </a:p>
          <a:p>
            <a:r>
              <a:rPr lang="en-US" dirty="0"/>
              <a:t>When there is a disruption in the HPO axis, it can result in ovulatory dysfunction.</a:t>
            </a:r>
          </a:p>
        </p:txBody>
      </p:sp>
    </p:spTree>
    <p:extLst>
      <p:ext uri="{BB962C8B-B14F-4D97-AF65-F5344CB8AC3E}">
        <p14:creationId xmlns:p14="http://schemas.microsoft.com/office/powerpoint/2010/main" val="3561031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 and Answer Session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93168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sp>
        <p:nvSpPr>
          <p:cNvPr id="3" name="Content Placeholder 2"/>
          <p:cNvSpPr>
            <a:spLocks noGrp="1"/>
          </p:cNvSpPr>
          <p:nvPr>
            <p:ph idx="1"/>
          </p:nvPr>
        </p:nvSpPr>
        <p:spPr/>
        <p:txBody>
          <a:bodyPr/>
          <a:lstStyle/>
          <a:p>
            <a:pPr marL="0" indent="0">
              <a:buNone/>
            </a:pPr>
            <a:r>
              <a:rPr lang="en-US" dirty="0"/>
              <a:t>In the early follicular phase, which hormone is responsible for follicular growth?</a:t>
            </a:r>
          </a:p>
          <a:p>
            <a:pPr marL="971550" lvl="1" indent="-514350">
              <a:buFont typeface="+mj-lt"/>
              <a:buAutoNum type="arabicPeriod"/>
            </a:pPr>
            <a:r>
              <a:rPr lang="en-US" dirty="0"/>
              <a:t>Estrogen</a:t>
            </a:r>
          </a:p>
          <a:p>
            <a:pPr marL="971550" lvl="1" indent="-514350">
              <a:buFont typeface="+mj-lt"/>
              <a:buAutoNum type="arabicPeriod"/>
            </a:pPr>
            <a:r>
              <a:rPr lang="en-US" dirty="0"/>
              <a:t>Progesterone</a:t>
            </a:r>
          </a:p>
          <a:p>
            <a:pPr marL="971550" lvl="1" indent="-514350">
              <a:buFont typeface="+mj-lt"/>
              <a:buAutoNum type="arabicPeriod"/>
            </a:pPr>
            <a:r>
              <a:rPr lang="en-US" dirty="0"/>
              <a:t>LH</a:t>
            </a:r>
          </a:p>
          <a:p>
            <a:pPr marL="971550" lvl="1" indent="-514350">
              <a:buFont typeface="+mj-lt"/>
              <a:buAutoNum type="arabicPeriod"/>
            </a:pPr>
            <a:r>
              <a:rPr lang="en-US" dirty="0"/>
              <a:t>FSH</a:t>
            </a:r>
          </a:p>
        </p:txBody>
      </p:sp>
      <p:sp>
        <p:nvSpPr>
          <p:cNvPr id="4" name="Oval 3"/>
          <p:cNvSpPr/>
          <p:nvPr/>
        </p:nvSpPr>
        <p:spPr>
          <a:xfrm>
            <a:off x="1295400" y="419100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82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sp>
        <p:nvSpPr>
          <p:cNvPr id="3" name="Content Placeholder 2"/>
          <p:cNvSpPr>
            <a:spLocks noGrp="1"/>
          </p:cNvSpPr>
          <p:nvPr>
            <p:ph idx="1"/>
          </p:nvPr>
        </p:nvSpPr>
        <p:spPr/>
        <p:txBody>
          <a:bodyPr/>
          <a:lstStyle/>
          <a:p>
            <a:pPr marL="0" indent="0">
              <a:buNone/>
            </a:pPr>
            <a:r>
              <a:rPr lang="en-US" dirty="0"/>
              <a:t>Keeping in mind the 2 cell theory, LH acts on which cells to produce androgens as a substrate for estrogen formation?</a:t>
            </a:r>
          </a:p>
          <a:p>
            <a:pPr marL="971550" lvl="1" indent="-514350">
              <a:buFont typeface="+mj-lt"/>
              <a:buAutoNum type="arabicPeriod"/>
            </a:pPr>
            <a:r>
              <a:rPr lang="en-US" dirty="0" err="1"/>
              <a:t>Sertoli</a:t>
            </a:r>
            <a:endParaRPr lang="en-US" dirty="0"/>
          </a:p>
          <a:p>
            <a:pPr marL="971550" lvl="1" indent="-514350">
              <a:buFont typeface="+mj-lt"/>
              <a:buAutoNum type="arabicPeriod"/>
            </a:pPr>
            <a:r>
              <a:rPr lang="en-US" dirty="0"/>
              <a:t>Granulosa</a:t>
            </a:r>
          </a:p>
          <a:p>
            <a:pPr marL="971550" lvl="1" indent="-514350">
              <a:buFont typeface="+mj-lt"/>
              <a:buAutoNum type="arabicPeriod"/>
            </a:pPr>
            <a:r>
              <a:rPr lang="en-US" dirty="0"/>
              <a:t>Theca</a:t>
            </a:r>
          </a:p>
          <a:p>
            <a:pPr marL="971550" lvl="1" indent="-514350">
              <a:buFont typeface="+mj-lt"/>
              <a:buAutoNum type="arabicPeriod"/>
            </a:pPr>
            <a:r>
              <a:rPr lang="en-US" dirty="0" err="1"/>
              <a:t>Leydig</a:t>
            </a:r>
            <a:endParaRPr lang="en-US" dirty="0"/>
          </a:p>
        </p:txBody>
      </p:sp>
      <p:sp>
        <p:nvSpPr>
          <p:cNvPr id="4" name="Oval 3"/>
          <p:cNvSpPr/>
          <p:nvPr/>
        </p:nvSpPr>
        <p:spPr>
          <a:xfrm>
            <a:off x="914400" y="4114800"/>
            <a:ext cx="19050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0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sp>
        <p:nvSpPr>
          <p:cNvPr id="3" name="Content Placeholder 2"/>
          <p:cNvSpPr>
            <a:spLocks noGrp="1"/>
          </p:cNvSpPr>
          <p:nvPr>
            <p:ph idx="1"/>
          </p:nvPr>
        </p:nvSpPr>
        <p:spPr/>
        <p:txBody>
          <a:bodyPr/>
          <a:lstStyle/>
          <a:p>
            <a:pPr marL="0" indent="0">
              <a:buNone/>
            </a:pPr>
            <a:r>
              <a:rPr lang="en-US" dirty="0"/>
              <a:t>Which of the following hormones provide feedback to the pituitary to decrease FSH secretion?</a:t>
            </a:r>
          </a:p>
          <a:p>
            <a:pPr marL="971550" lvl="1" indent="-514350">
              <a:buFont typeface="+mj-lt"/>
              <a:buAutoNum type="arabicPeriod"/>
            </a:pPr>
            <a:r>
              <a:rPr lang="en-US" dirty="0" err="1"/>
              <a:t>GnRH</a:t>
            </a:r>
            <a:endParaRPr lang="en-US" dirty="0"/>
          </a:p>
          <a:p>
            <a:pPr marL="971550" lvl="1" indent="-514350">
              <a:buFont typeface="+mj-lt"/>
              <a:buAutoNum type="arabicPeriod"/>
            </a:pPr>
            <a:r>
              <a:rPr lang="en-US" dirty="0"/>
              <a:t>LH</a:t>
            </a:r>
          </a:p>
          <a:p>
            <a:pPr marL="971550" lvl="1" indent="-514350">
              <a:buFont typeface="+mj-lt"/>
              <a:buAutoNum type="arabicPeriod"/>
            </a:pPr>
            <a:r>
              <a:rPr lang="en-US" dirty="0"/>
              <a:t>Estrogen</a:t>
            </a:r>
          </a:p>
          <a:p>
            <a:pPr marL="971550" lvl="1" indent="-514350">
              <a:buFont typeface="+mj-lt"/>
              <a:buAutoNum type="arabicPeriod"/>
            </a:pPr>
            <a:r>
              <a:rPr lang="en-US" dirty="0" err="1"/>
              <a:t>Inhibin</a:t>
            </a:r>
            <a:endParaRPr lang="en-US" dirty="0"/>
          </a:p>
        </p:txBody>
      </p:sp>
      <p:sp>
        <p:nvSpPr>
          <p:cNvPr id="4" name="Oval 3"/>
          <p:cNvSpPr/>
          <p:nvPr/>
        </p:nvSpPr>
        <p:spPr>
          <a:xfrm>
            <a:off x="609600" y="4038600"/>
            <a:ext cx="25908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7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sp>
        <p:nvSpPr>
          <p:cNvPr id="3" name="Content Placeholder 2"/>
          <p:cNvSpPr>
            <a:spLocks noGrp="1"/>
          </p:cNvSpPr>
          <p:nvPr>
            <p:ph idx="1"/>
          </p:nvPr>
        </p:nvSpPr>
        <p:spPr/>
        <p:txBody>
          <a:bodyPr/>
          <a:lstStyle/>
          <a:p>
            <a:r>
              <a:rPr lang="en-US" dirty="0"/>
              <a:t>What is the name of the process by which androgens get converted to estrogen in the ovary?</a:t>
            </a:r>
          </a:p>
          <a:p>
            <a:r>
              <a:rPr lang="en-US" dirty="0"/>
              <a:t>Aromatization</a:t>
            </a:r>
          </a:p>
        </p:txBody>
      </p:sp>
    </p:spTree>
    <p:extLst>
      <p:ext uri="{BB962C8B-B14F-4D97-AF65-F5344CB8AC3E}">
        <p14:creationId xmlns:p14="http://schemas.microsoft.com/office/powerpoint/2010/main" val="6018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 &amp; A</a:t>
            </a:r>
          </a:p>
        </p:txBody>
      </p:sp>
      <p:sp>
        <p:nvSpPr>
          <p:cNvPr id="5" name="Content Placeholder 4"/>
          <p:cNvSpPr>
            <a:spLocks noGrp="1"/>
          </p:cNvSpPr>
          <p:nvPr>
            <p:ph idx="1"/>
          </p:nvPr>
        </p:nvSpPr>
        <p:spPr/>
        <p:txBody>
          <a:bodyPr>
            <a:normAutofit/>
          </a:bodyPr>
          <a:lstStyle/>
          <a:p>
            <a:r>
              <a:rPr lang="en-US" dirty="0"/>
              <a:t>The secretory phase of the endometrium is dominated by the presence of which hormone?</a:t>
            </a:r>
          </a:p>
          <a:p>
            <a:r>
              <a:rPr lang="en-US" dirty="0"/>
              <a:t>Progesterone</a:t>
            </a:r>
          </a:p>
          <a:p>
            <a:r>
              <a:rPr lang="en-US" dirty="0"/>
              <a:t>What is the name of the hormone that “rescues” the corpus luteum?</a:t>
            </a:r>
          </a:p>
          <a:p>
            <a:r>
              <a:rPr lang="en-US" dirty="0" err="1"/>
              <a:t>hCG</a:t>
            </a:r>
            <a:endParaRPr lang="en-US" dirty="0"/>
          </a:p>
        </p:txBody>
      </p:sp>
    </p:spTree>
    <p:extLst>
      <p:ext uri="{BB962C8B-B14F-4D97-AF65-F5344CB8AC3E}">
        <p14:creationId xmlns:p14="http://schemas.microsoft.com/office/powerpoint/2010/main" val="37002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sp>
        <p:nvSpPr>
          <p:cNvPr id="3" name="Content Placeholder 2"/>
          <p:cNvSpPr>
            <a:spLocks noGrp="1"/>
          </p:cNvSpPr>
          <p:nvPr>
            <p:ph idx="1"/>
          </p:nvPr>
        </p:nvSpPr>
        <p:spPr/>
        <p:txBody>
          <a:bodyPr/>
          <a:lstStyle/>
          <a:p>
            <a:pPr marL="0" indent="0">
              <a:buNone/>
            </a:pPr>
            <a:r>
              <a:rPr lang="en-US" dirty="0"/>
              <a:t>Which of the following is NOT true about AMH?</a:t>
            </a:r>
          </a:p>
          <a:p>
            <a:pPr marL="971550" lvl="1" indent="-514350">
              <a:buFont typeface="+mj-lt"/>
              <a:buAutoNum type="arabicPeriod"/>
            </a:pPr>
            <a:r>
              <a:rPr lang="en-US" dirty="0"/>
              <a:t>It is responsible for the regression of the </a:t>
            </a:r>
            <a:r>
              <a:rPr lang="en-US" dirty="0" err="1"/>
              <a:t>Mullerian</a:t>
            </a:r>
            <a:r>
              <a:rPr lang="en-US" dirty="0"/>
              <a:t> ducts in XY males</a:t>
            </a:r>
          </a:p>
          <a:p>
            <a:pPr marL="971550" lvl="1" indent="-514350">
              <a:buFont typeface="+mj-lt"/>
              <a:buAutoNum type="arabicPeriod"/>
            </a:pPr>
            <a:r>
              <a:rPr lang="en-US" dirty="0"/>
              <a:t>It is elevated in women with PCOS</a:t>
            </a:r>
          </a:p>
          <a:p>
            <a:pPr marL="971550" lvl="1" indent="-514350">
              <a:buFont typeface="+mj-lt"/>
              <a:buAutoNum type="arabicPeriod"/>
            </a:pPr>
            <a:r>
              <a:rPr lang="en-US" dirty="0"/>
              <a:t>It should be checked on day 3 with the FSH level</a:t>
            </a:r>
          </a:p>
          <a:p>
            <a:pPr marL="971550" lvl="1" indent="-514350">
              <a:buFont typeface="+mj-lt"/>
              <a:buAutoNum type="arabicPeriod"/>
            </a:pPr>
            <a:r>
              <a:rPr lang="en-US" dirty="0"/>
              <a:t>It is made by small, </a:t>
            </a:r>
            <a:r>
              <a:rPr lang="en-US" dirty="0" err="1"/>
              <a:t>antral</a:t>
            </a:r>
            <a:r>
              <a:rPr lang="en-US" dirty="0"/>
              <a:t> follicles</a:t>
            </a:r>
          </a:p>
        </p:txBody>
      </p:sp>
      <p:sp>
        <p:nvSpPr>
          <p:cNvPr id="4" name="Oval 3"/>
          <p:cNvSpPr/>
          <p:nvPr/>
        </p:nvSpPr>
        <p:spPr>
          <a:xfrm>
            <a:off x="609600" y="3429000"/>
            <a:ext cx="8077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58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7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1: the HPO Axis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9374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88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hangingPunct="1"/>
            <a:r>
              <a:rPr lang="en-US" altLang="en-US" dirty="0"/>
              <a:t>Hypothalamic-Pituitary-Ovarian Axis</a:t>
            </a:r>
          </a:p>
        </p:txBody>
      </p:sp>
      <p:sp>
        <p:nvSpPr>
          <p:cNvPr id="4099" name="Rectangle 3"/>
          <p:cNvSpPr>
            <a:spLocks noGrp="1" noChangeArrowheads="1"/>
          </p:cNvSpPr>
          <p:nvPr>
            <p:ph sz="half" idx="1"/>
          </p:nvPr>
        </p:nvSpPr>
        <p:spPr>
          <a:xfrm>
            <a:off x="346953" y="1981200"/>
            <a:ext cx="4038600" cy="4525963"/>
          </a:xfrm>
        </p:spPr>
        <p:txBody>
          <a:bodyPr/>
          <a:lstStyle/>
          <a:p>
            <a:pPr eaLnBrk="1" hangingPunct="1"/>
            <a:r>
              <a:rPr lang="en-US" altLang="en-US" dirty="0"/>
              <a:t>Coordinated by system of feedback loops</a:t>
            </a:r>
          </a:p>
          <a:p>
            <a:pPr eaLnBrk="1" hangingPunct="1">
              <a:buFontTx/>
              <a:buNone/>
            </a:pPr>
            <a:endParaRPr lang="en-US" altLang="en-US" dirty="0"/>
          </a:p>
          <a:p>
            <a:pPr eaLnBrk="1" hangingPunct="1"/>
            <a:r>
              <a:rPr lang="en-US" altLang="en-US" dirty="0"/>
              <a:t>Dependent upon the interaction of the hypothalamus, pituitary gland, and ovaries</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32937"/>
            <a:ext cx="4038600" cy="406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56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1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solidFill>
                  <a:srgbClr val="FF0000"/>
                </a:solidFill>
              </a:rPr>
              <a:t>H</a:t>
            </a:r>
            <a:r>
              <a:rPr lang="en-US" altLang="en-US" dirty="0"/>
              <a:t>PO Basics: The Hypothalamus</a:t>
            </a:r>
          </a:p>
        </p:txBody>
      </p:sp>
      <p:sp>
        <p:nvSpPr>
          <p:cNvPr id="5123" name="Rectangle 3"/>
          <p:cNvSpPr>
            <a:spLocks noGrp="1" noChangeArrowheads="1"/>
          </p:cNvSpPr>
          <p:nvPr>
            <p:ph sz="half" idx="1"/>
          </p:nvPr>
        </p:nvSpPr>
        <p:spPr>
          <a:xfrm>
            <a:off x="457200" y="1600200"/>
            <a:ext cx="4038600" cy="4800600"/>
          </a:xfrm>
        </p:spPr>
        <p:txBody>
          <a:bodyPr>
            <a:normAutofit fontScale="85000" lnSpcReduction="20000"/>
          </a:bodyPr>
          <a:lstStyle/>
          <a:p>
            <a:pPr eaLnBrk="1" hangingPunct="1">
              <a:buFontTx/>
              <a:buNone/>
            </a:pPr>
            <a:endParaRPr lang="en-US" altLang="en-US" dirty="0"/>
          </a:p>
          <a:p>
            <a:pPr eaLnBrk="1" hangingPunct="1"/>
            <a:r>
              <a:rPr lang="en-US" altLang="en-US" dirty="0"/>
              <a:t>Drives the cycle</a:t>
            </a:r>
          </a:p>
          <a:p>
            <a:pPr eaLnBrk="1" hangingPunct="1"/>
            <a:r>
              <a:rPr lang="en-US" altLang="en-US" dirty="0"/>
              <a:t>Secretes Gonadotropin Releasing Hormone (GnRH) in a pulsatile manner every 60-120 minutes</a:t>
            </a:r>
          </a:p>
          <a:p>
            <a:pPr lvl="1" eaLnBrk="1" hangingPunct="1"/>
            <a:r>
              <a:rPr lang="en-US" altLang="en-US" dirty="0"/>
              <a:t>Altering the amplitude or frequency of the pulses can trigger negative or positive feedback</a:t>
            </a:r>
          </a:p>
          <a:p>
            <a:r>
              <a:rPr lang="en-US" altLang="en-US" dirty="0"/>
              <a:t>Also secretes TRH, CRH and other hormones (influences thyroid and adrenal function) and metabolic homeostasis.</a:t>
            </a:r>
          </a:p>
          <a:p>
            <a:pPr eaLnBrk="1" hangingPunct="1"/>
            <a:endParaRPr lang="en-US" altLang="en-US" dirty="0"/>
          </a:p>
          <a:p>
            <a:pPr eaLnBrk="1" hangingPunct="1"/>
            <a:endParaRPr lang="en-US" altLang="en-US" dirty="0"/>
          </a:p>
        </p:txBody>
      </p:sp>
      <p:sp>
        <p:nvSpPr>
          <p:cNvPr id="5" name="Oval 4"/>
          <p:cNvSpPr/>
          <p:nvPr/>
        </p:nvSpPr>
        <p:spPr>
          <a:xfrm>
            <a:off x="6858000" y="2133600"/>
            <a:ext cx="15240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p:cNvPicPr>
            <a:picLocks noGrp="1" noChangeAspect="1"/>
          </p:cNvPicPr>
          <p:nvPr>
            <p:ph sz="half" idx="2"/>
          </p:nvPr>
        </p:nvPicPr>
        <p:blipFill>
          <a:blip r:embed="rId3"/>
          <a:stretch>
            <a:fillRect/>
          </a:stretch>
        </p:blipFill>
        <p:spPr>
          <a:xfrm>
            <a:off x="4422832" y="1566772"/>
            <a:ext cx="4263968" cy="4296173"/>
          </a:xfrm>
          <a:prstGeom prst="rect">
            <a:avLst/>
          </a:prstGeom>
        </p:spPr>
      </p:pic>
      <p:pic>
        <p:nvPicPr>
          <p:cNvPr id="9" name="Picture 8"/>
          <p:cNvPicPr>
            <a:picLocks noChangeAspect="1"/>
          </p:cNvPicPr>
          <p:nvPr/>
        </p:nvPicPr>
        <p:blipFill>
          <a:blip r:embed="rId4"/>
          <a:stretch>
            <a:fillRect/>
          </a:stretch>
        </p:blipFill>
        <p:spPr>
          <a:xfrm>
            <a:off x="6518698" y="2335204"/>
            <a:ext cx="895263" cy="986245"/>
          </a:xfrm>
          <a:prstGeom prst="rect">
            <a:avLst/>
          </a:prstGeom>
        </p:spPr>
      </p:pic>
      <p:sp>
        <p:nvSpPr>
          <p:cNvPr id="10" name="Oval 9"/>
          <p:cNvSpPr/>
          <p:nvPr/>
        </p:nvSpPr>
        <p:spPr>
          <a:xfrm>
            <a:off x="7083366" y="1996381"/>
            <a:ext cx="914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rved Right Arrow 10"/>
          <p:cNvSpPr/>
          <p:nvPr/>
        </p:nvSpPr>
        <p:spPr>
          <a:xfrm rot="1298331">
            <a:off x="6241194" y="2158381"/>
            <a:ext cx="894310" cy="1203182"/>
          </a:xfrm>
          <a:prstGeom prst="curvedRightArrow">
            <a:avLst/>
          </a:prstGeom>
          <a:solidFill>
            <a:srgbClr val="FF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528764">
            <a:off x="6352014" y="2956314"/>
            <a:ext cx="752431" cy="369332"/>
          </a:xfrm>
          <a:prstGeom prst="rect">
            <a:avLst/>
          </a:prstGeom>
          <a:noFill/>
        </p:spPr>
        <p:txBody>
          <a:bodyPr wrap="square" rtlCol="0">
            <a:spAutoFit/>
          </a:bodyPr>
          <a:lstStyle/>
          <a:p>
            <a:r>
              <a:rPr lang="en-US" dirty="0">
                <a:solidFill>
                  <a:schemeClr val="bg1"/>
                </a:solidFill>
              </a:rPr>
              <a:t>CRH</a:t>
            </a:r>
          </a:p>
        </p:txBody>
      </p:sp>
    </p:spTree>
    <p:extLst>
      <p:ext uri="{BB962C8B-B14F-4D97-AF65-F5344CB8AC3E}">
        <p14:creationId xmlns:p14="http://schemas.microsoft.com/office/powerpoint/2010/main" val="3464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1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a:t>H</a:t>
            </a:r>
            <a:r>
              <a:rPr lang="en-US" altLang="en-US" dirty="0">
                <a:solidFill>
                  <a:srgbClr val="FF0000"/>
                </a:solidFill>
              </a:rPr>
              <a:t>P</a:t>
            </a:r>
            <a:r>
              <a:rPr lang="en-US" altLang="en-US" dirty="0"/>
              <a:t>O Basics: The Anterior Pituitary</a:t>
            </a:r>
          </a:p>
        </p:txBody>
      </p:sp>
      <p:sp>
        <p:nvSpPr>
          <p:cNvPr id="9219" name="Rectangle 3"/>
          <p:cNvSpPr>
            <a:spLocks noGrp="1" noChangeArrowheads="1"/>
          </p:cNvSpPr>
          <p:nvPr>
            <p:ph sz="half" idx="1"/>
          </p:nvPr>
        </p:nvSpPr>
        <p:spPr/>
        <p:txBody>
          <a:bodyPr/>
          <a:lstStyle/>
          <a:p>
            <a:pPr eaLnBrk="1" hangingPunct="1"/>
            <a:r>
              <a:rPr lang="en-US" altLang="en-US" dirty="0"/>
              <a:t>Hypothalamus acts on anterior pituitary gland to secrete gonadotropins: follicle stimulating hormone (FSH) and luteinizing hormone (LH) </a:t>
            </a:r>
          </a:p>
          <a:p>
            <a:pPr lvl="1"/>
            <a:r>
              <a:rPr lang="en-US" altLang="en-US" dirty="0"/>
              <a:t>And TSH and PRL</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03906" y="1524000"/>
            <a:ext cx="4354996" cy="4382214"/>
          </a:xfrm>
        </p:spPr>
      </p:pic>
      <p:pic>
        <p:nvPicPr>
          <p:cNvPr id="9" name="Picture 8"/>
          <p:cNvPicPr>
            <a:picLocks noChangeAspect="1"/>
          </p:cNvPicPr>
          <p:nvPr/>
        </p:nvPicPr>
        <p:blipFill>
          <a:blip r:embed="rId4"/>
          <a:stretch>
            <a:fillRect/>
          </a:stretch>
        </p:blipFill>
        <p:spPr>
          <a:xfrm>
            <a:off x="6629400" y="3076729"/>
            <a:ext cx="938865" cy="78645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1349" y="3384715"/>
            <a:ext cx="913852" cy="11110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5372" y="3384715"/>
            <a:ext cx="681464" cy="1497636"/>
          </a:xfrm>
          <a:prstGeom prst="rect">
            <a:avLst/>
          </a:prstGeom>
        </p:spPr>
      </p:pic>
      <p:sp>
        <p:nvSpPr>
          <p:cNvPr id="12" name="Curved Right Arrow 11"/>
          <p:cNvSpPr/>
          <p:nvPr/>
        </p:nvSpPr>
        <p:spPr>
          <a:xfrm>
            <a:off x="6045965" y="3278353"/>
            <a:ext cx="836225" cy="119290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rot="1056500">
            <a:off x="6185103" y="4027719"/>
            <a:ext cx="635438" cy="369332"/>
          </a:xfrm>
          <a:prstGeom prst="rect">
            <a:avLst/>
          </a:prstGeom>
          <a:noFill/>
        </p:spPr>
        <p:txBody>
          <a:bodyPr wrap="square" rtlCol="0">
            <a:spAutoFit/>
          </a:bodyPr>
          <a:lstStyle/>
          <a:p>
            <a:r>
              <a:rPr lang="en-US" dirty="0">
                <a:solidFill>
                  <a:schemeClr val="bg1"/>
                </a:solidFill>
              </a:rPr>
              <a:t>PRL</a:t>
            </a:r>
          </a:p>
        </p:txBody>
      </p:sp>
    </p:spTree>
    <p:extLst>
      <p:ext uri="{BB962C8B-B14F-4D97-AF65-F5344CB8AC3E}">
        <p14:creationId xmlns:p14="http://schemas.microsoft.com/office/powerpoint/2010/main" val="114208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9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HPOA Basics</a:t>
            </a:r>
          </a:p>
        </p:txBody>
      </p:sp>
      <p:sp>
        <p:nvSpPr>
          <p:cNvPr id="12" name="Content Placeholder 11"/>
          <p:cNvSpPr>
            <a:spLocks noGrp="1"/>
          </p:cNvSpPr>
          <p:nvPr>
            <p:ph sz="half" idx="1"/>
          </p:nvPr>
        </p:nvSpPr>
        <p:spPr>
          <a:xfrm>
            <a:off x="152400" y="1676400"/>
            <a:ext cx="4038600" cy="4525963"/>
          </a:xfrm>
        </p:spPr>
        <p:txBody>
          <a:bodyPr>
            <a:normAutofit/>
          </a:bodyPr>
          <a:lstStyle/>
          <a:p>
            <a:pPr marL="0" indent="0">
              <a:buNone/>
            </a:pPr>
            <a:r>
              <a:rPr lang="en-US" dirty="0"/>
              <a:t>The anterior pituitary acts on the ovary to secrete estradiol and progesterone</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84622" y="1417638"/>
            <a:ext cx="4573578" cy="4602162"/>
          </a:xfrm>
        </p:spPr>
      </p:pic>
      <p:sp>
        <p:nvSpPr>
          <p:cNvPr id="5" name="Oval 4"/>
          <p:cNvSpPr/>
          <p:nvPr/>
        </p:nvSpPr>
        <p:spPr>
          <a:xfrm>
            <a:off x="4191000" y="3810000"/>
            <a:ext cx="2971800" cy="213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874838"/>
            <a:ext cx="1744278" cy="23574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222" y="2393157"/>
            <a:ext cx="1538112" cy="2316162"/>
          </a:xfrm>
          <a:prstGeom prst="rect">
            <a:avLst/>
          </a:prstGeom>
        </p:spPr>
      </p:pic>
    </p:spTree>
    <p:extLst>
      <p:ext uri="{BB962C8B-B14F-4D97-AF65-F5344CB8AC3E}">
        <p14:creationId xmlns:p14="http://schemas.microsoft.com/office/powerpoint/2010/main" val="158676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22573</TotalTime>
  <Words>1364</Words>
  <Application>Microsoft Office PowerPoint</Application>
  <PresentationFormat>On-screen Show (4:3)</PresentationFormat>
  <Paragraphs>231</Paragraphs>
  <Slides>47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The HPO Axis/Menstrual Cycle Basics</vt:lpstr>
      <vt:lpstr>Objectives</vt:lpstr>
      <vt:lpstr>Objectives</vt:lpstr>
      <vt:lpstr>Objectives</vt:lpstr>
      <vt:lpstr>Part 1: the HPO Axis</vt:lpstr>
      <vt:lpstr>Hypothalamic-Pituitary-Ovarian Axis</vt:lpstr>
      <vt:lpstr>HPO Basics: The Hypothalamus</vt:lpstr>
      <vt:lpstr>HPO Basics: The Anterior Pituitary</vt:lpstr>
      <vt:lpstr>HPOA Basics</vt:lpstr>
      <vt:lpstr>PowerPoint Presentation</vt:lpstr>
      <vt:lpstr>Hormones of the hpo axis</vt:lpstr>
      <vt:lpstr>FSH</vt:lpstr>
      <vt:lpstr>LH</vt:lpstr>
      <vt:lpstr>Ovulation in Relation to LH Surge </vt:lpstr>
      <vt:lpstr>Estrogen</vt:lpstr>
      <vt:lpstr>Ovarian Follicles</vt:lpstr>
      <vt:lpstr>Ovarian Follicles</vt:lpstr>
      <vt:lpstr>Estrogen Production</vt:lpstr>
      <vt:lpstr>PowerPoint Presentation</vt:lpstr>
      <vt:lpstr>PowerPoint Presentation</vt:lpstr>
      <vt:lpstr>Progesterone</vt:lpstr>
      <vt:lpstr>P4 Relative to Initiation of LH Surge </vt:lpstr>
      <vt:lpstr>Part 2: Menstrual Cycle basics</vt:lpstr>
      <vt:lpstr>Menstrual Cycle Basic Terms</vt:lpstr>
      <vt:lpstr>Phases of Menstrual Cycle</vt:lpstr>
      <vt:lpstr>Menstrual Cycle Basics</vt:lpstr>
      <vt:lpstr>Uterine Phases</vt:lpstr>
      <vt:lpstr>Ovarian and Uterine Events are Highly Synchronized</vt:lpstr>
      <vt:lpstr>Window of Receptivity</vt:lpstr>
      <vt:lpstr>Part 3: Female fertility: basic principles</vt:lpstr>
      <vt:lpstr>Female Fertility: Basic Principles</vt:lpstr>
      <vt:lpstr>The Infertility Evaluation</vt:lpstr>
      <vt:lpstr>Luteal Phase Defect</vt:lpstr>
      <vt:lpstr>Principles of Superovulation</vt:lpstr>
      <vt:lpstr>Nursing Considerations</vt:lpstr>
      <vt:lpstr>PowerPoint Presentation</vt:lpstr>
      <vt:lpstr>A word about amh</vt:lpstr>
      <vt:lpstr>AMH</vt:lpstr>
      <vt:lpstr>How Do We Counsel Pt’s?</vt:lpstr>
      <vt:lpstr>Conclusion</vt:lpstr>
      <vt:lpstr>Question and Answer Session</vt:lpstr>
      <vt:lpstr>Q &amp; A</vt:lpstr>
      <vt:lpstr>Q &amp; A</vt:lpstr>
      <vt:lpstr>Q &amp; A</vt:lpstr>
      <vt:lpstr>Q &amp; A</vt:lpstr>
      <vt:lpstr>Q &amp; A</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Moore</dc:creator>
  <cp:lastModifiedBy>Monica Muzzi</cp:lastModifiedBy>
  <cp:revision>152</cp:revision>
  <dcterms:created xsi:type="dcterms:W3CDTF">2015-04-29T01:08:17Z</dcterms:created>
  <dcterms:modified xsi:type="dcterms:W3CDTF">2021-10-20T18:49:00Z</dcterms:modified>
</cp:coreProperties>
</file>